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76" r:id="rId2"/>
    <p:sldId id="277" r:id="rId3"/>
    <p:sldId id="264" r:id="rId4"/>
    <p:sldId id="265" r:id="rId5"/>
    <p:sldId id="266" r:id="rId6"/>
    <p:sldId id="267" r:id="rId7"/>
    <p:sldId id="268" r:id="rId8"/>
    <p:sldId id="258" r:id="rId9"/>
    <p:sldId id="259" r:id="rId10"/>
    <p:sldId id="260" r:id="rId11"/>
    <p:sldId id="261" r:id="rId12"/>
    <p:sldId id="279" r:id="rId13"/>
    <p:sldId id="262" r:id="rId14"/>
    <p:sldId id="269" r:id="rId15"/>
    <p:sldId id="263"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19"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B97A7E-D01B-4668-B9F6-FA7F2F972C2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53B9E94-0219-4293-819D-6CA09B9D97D5}">
      <dgm:prSet phldrT="[Text]" custT="1"/>
      <dgm:spPr/>
      <dgm:t>
        <a:bodyPr/>
        <a:lstStyle/>
        <a:p>
          <a:r>
            <a:rPr lang="en-US" sz="2000" b="1" dirty="0" smtClean="0">
              <a:solidFill>
                <a:srgbClr val="FFFF00"/>
              </a:solidFill>
            </a:rPr>
            <a:t>Islamic</a:t>
          </a:r>
        </a:p>
        <a:p>
          <a:r>
            <a:rPr lang="en-US" sz="2000" b="1" dirty="0" smtClean="0">
              <a:solidFill>
                <a:srgbClr val="FFFF00"/>
              </a:solidFill>
            </a:rPr>
            <a:t>Criminal Law</a:t>
          </a:r>
        </a:p>
      </dgm:t>
    </dgm:pt>
    <dgm:pt modelId="{5C6BA178-2376-4CD3-93F6-5A1C234A5639}" type="parTrans" cxnId="{D0066EC8-53F4-4F29-A472-FA4018307E61}">
      <dgm:prSet/>
      <dgm:spPr/>
      <dgm:t>
        <a:bodyPr/>
        <a:lstStyle/>
        <a:p>
          <a:endParaRPr lang="en-US"/>
        </a:p>
      </dgm:t>
    </dgm:pt>
    <dgm:pt modelId="{989C35B0-F541-46A1-914A-E0BC9A98E880}" type="sibTrans" cxnId="{D0066EC8-53F4-4F29-A472-FA4018307E61}">
      <dgm:prSet/>
      <dgm:spPr/>
      <dgm:t>
        <a:bodyPr/>
        <a:lstStyle/>
        <a:p>
          <a:endParaRPr lang="en-US"/>
        </a:p>
      </dgm:t>
    </dgm:pt>
    <dgm:pt modelId="{4D189DA1-1F93-4FD6-AFDC-5FDEF68C481C}">
      <dgm:prSet phldrT="[Text]" custT="1"/>
      <dgm:spPr/>
      <dgm:t>
        <a:bodyPr/>
        <a:lstStyle/>
        <a:p>
          <a:r>
            <a:rPr lang="en-US" sz="2400" b="1" dirty="0" smtClean="0">
              <a:solidFill>
                <a:srgbClr val="C00000"/>
              </a:solidFill>
            </a:rPr>
            <a:t>QISAS  &amp;</a:t>
          </a:r>
        </a:p>
        <a:p>
          <a:r>
            <a:rPr lang="en-US" sz="2400" b="1" dirty="0" smtClean="0">
              <a:solidFill>
                <a:srgbClr val="C00000"/>
              </a:solidFill>
            </a:rPr>
            <a:t>DIYAT</a:t>
          </a:r>
          <a:endParaRPr lang="en-US" sz="2400" b="1" dirty="0">
            <a:solidFill>
              <a:srgbClr val="C00000"/>
            </a:solidFill>
          </a:endParaRPr>
        </a:p>
      </dgm:t>
    </dgm:pt>
    <dgm:pt modelId="{7B3318F4-97E5-48A4-996E-FBBE72FF71A0}" type="parTrans" cxnId="{A0124912-77CB-4CE3-93CD-8CFC9EB6254D}">
      <dgm:prSet/>
      <dgm:spPr/>
      <dgm:t>
        <a:bodyPr/>
        <a:lstStyle/>
        <a:p>
          <a:endParaRPr lang="en-US"/>
        </a:p>
      </dgm:t>
    </dgm:pt>
    <dgm:pt modelId="{8AD56E63-D1DA-4C6D-92BC-0197D442F7BD}" type="sibTrans" cxnId="{A0124912-77CB-4CE3-93CD-8CFC9EB6254D}">
      <dgm:prSet/>
      <dgm:spPr/>
      <dgm:t>
        <a:bodyPr/>
        <a:lstStyle/>
        <a:p>
          <a:endParaRPr lang="en-US"/>
        </a:p>
      </dgm:t>
    </dgm:pt>
    <dgm:pt modelId="{F94249A0-012B-4B8B-A582-DD633BF72295}">
      <dgm:prSet phldrT="[Text]" custT="1"/>
      <dgm:spPr/>
      <dgm:t>
        <a:bodyPr/>
        <a:lstStyle/>
        <a:p>
          <a:r>
            <a:rPr lang="en-US" sz="1800" dirty="0" smtClean="0"/>
            <a:t> </a:t>
          </a:r>
          <a:r>
            <a:rPr lang="en-US" sz="2400" b="1" dirty="0" smtClean="0">
              <a:solidFill>
                <a:srgbClr val="FFC000"/>
              </a:solidFill>
            </a:rPr>
            <a:t>TA’ZIR</a:t>
          </a:r>
        </a:p>
      </dgm:t>
    </dgm:pt>
    <dgm:pt modelId="{0F7CDEE6-5118-4893-BC6D-A0555014FE24}" type="parTrans" cxnId="{EF686616-1A6F-4545-9A93-44F331F16BB4}">
      <dgm:prSet/>
      <dgm:spPr/>
      <dgm:t>
        <a:bodyPr/>
        <a:lstStyle/>
        <a:p>
          <a:endParaRPr lang="en-US"/>
        </a:p>
      </dgm:t>
    </dgm:pt>
    <dgm:pt modelId="{30B7BCE8-138E-404F-8998-1FE17064A2B3}" type="sibTrans" cxnId="{EF686616-1A6F-4545-9A93-44F331F16BB4}">
      <dgm:prSet/>
      <dgm:spPr/>
      <dgm:t>
        <a:bodyPr/>
        <a:lstStyle/>
        <a:p>
          <a:endParaRPr lang="en-US"/>
        </a:p>
      </dgm:t>
    </dgm:pt>
    <dgm:pt modelId="{41E4DAC4-68EA-4363-81B2-7BB200651F56}">
      <dgm:prSet phldrT="[Text]" custT="1"/>
      <dgm:spPr/>
      <dgm:t>
        <a:bodyPr/>
        <a:lstStyle/>
        <a:p>
          <a:r>
            <a:rPr lang="en-US" sz="2400" b="1" dirty="0" smtClean="0">
              <a:solidFill>
                <a:srgbClr val="FF0000"/>
              </a:solidFill>
            </a:rPr>
            <a:t>HUDUD</a:t>
          </a:r>
          <a:endParaRPr lang="en-US" sz="2400" b="1" dirty="0">
            <a:solidFill>
              <a:srgbClr val="FF0000"/>
            </a:solidFill>
          </a:endParaRPr>
        </a:p>
      </dgm:t>
    </dgm:pt>
    <dgm:pt modelId="{23BBA529-471D-4DB7-8AC3-F606EBFCBAEF}" type="sibTrans" cxnId="{85EF033E-801C-4AB3-95D0-DAC8C8D77B30}">
      <dgm:prSet/>
      <dgm:spPr/>
      <dgm:t>
        <a:bodyPr/>
        <a:lstStyle/>
        <a:p>
          <a:endParaRPr lang="en-US"/>
        </a:p>
      </dgm:t>
    </dgm:pt>
    <dgm:pt modelId="{39BB79F0-8D4E-4D31-85CE-5709D54AF3B7}" type="parTrans" cxnId="{85EF033E-801C-4AB3-95D0-DAC8C8D77B30}">
      <dgm:prSet/>
      <dgm:spPr/>
      <dgm:t>
        <a:bodyPr/>
        <a:lstStyle/>
        <a:p>
          <a:endParaRPr lang="en-US"/>
        </a:p>
      </dgm:t>
    </dgm:pt>
    <dgm:pt modelId="{4C2C2C04-D30B-457C-A6A5-44EA02B7956E}" type="pres">
      <dgm:prSet presAssocID="{A5B97A7E-D01B-4668-B9F6-FA7F2F972C2A}" presName="hierChild1" presStyleCnt="0">
        <dgm:presLayoutVars>
          <dgm:orgChart val="1"/>
          <dgm:chPref val="1"/>
          <dgm:dir/>
          <dgm:animOne val="branch"/>
          <dgm:animLvl val="lvl"/>
          <dgm:resizeHandles/>
        </dgm:presLayoutVars>
      </dgm:prSet>
      <dgm:spPr/>
      <dgm:t>
        <a:bodyPr/>
        <a:lstStyle/>
        <a:p>
          <a:endParaRPr lang="en-US"/>
        </a:p>
      </dgm:t>
    </dgm:pt>
    <dgm:pt modelId="{02E0AB12-7A5F-4F23-9A85-97D957FC5FA9}" type="pres">
      <dgm:prSet presAssocID="{F53B9E94-0219-4293-819D-6CA09B9D97D5}" presName="hierRoot1" presStyleCnt="0">
        <dgm:presLayoutVars>
          <dgm:hierBranch val="init"/>
        </dgm:presLayoutVars>
      </dgm:prSet>
      <dgm:spPr/>
    </dgm:pt>
    <dgm:pt modelId="{E5650CBC-E3BE-46AE-B9E3-A5DAE162320C}" type="pres">
      <dgm:prSet presAssocID="{F53B9E94-0219-4293-819D-6CA09B9D97D5}" presName="rootComposite1" presStyleCnt="0"/>
      <dgm:spPr/>
    </dgm:pt>
    <dgm:pt modelId="{862D16E6-90B1-42E2-832E-FBE762D0BFC2}" type="pres">
      <dgm:prSet presAssocID="{F53B9E94-0219-4293-819D-6CA09B9D97D5}" presName="rootText1" presStyleLbl="node0" presStyleIdx="0" presStyleCnt="1">
        <dgm:presLayoutVars>
          <dgm:chPref val="3"/>
        </dgm:presLayoutVars>
      </dgm:prSet>
      <dgm:spPr/>
      <dgm:t>
        <a:bodyPr/>
        <a:lstStyle/>
        <a:p>
          <a:endParaRPr lang="en-US"/>
        </a:p>
      </dgm:t>
    </dgm:pt>
    <dgm:pt modelId="{59E92C8E-C3FB-4CF3-827C-28ACE68B62C1}" type="pres">
      <dgm:prSet presAssocID="{F53B9E94-0219-4293-819D-6CA09B9D97D5}" presName="rootConnector1" presStyleLbl="node1" presStyleIdx="0" presStyleCnt="0"/>
      <dgm:spPr/>
      <dgm:t>
        <a:bodyPr/>
        <a:lstStyle/>
        <a:p>
          <a:endParaRPr lang="en-US"/>
        </a:p>
      </dgm:t>
    </dgm:pt>
    <dgm:pt modelId="{C4ADB505-5CFE-47EC-A34B-7E204B5AD976}" type="pres">
      <dgm:prSet presAssocID="{F53B9E94-0219-4293-819D-6CA09B9D97D5}" presName="hierChild2" presStyleCnt="0"/>
      <dgm:spPr/>
    </dgm:pt>
    <dgm:pt modelId="{EA7650FE-5D5D-4623-9F24-3047903B5B78}" type="pres">
      <dgm:prSet presAssocID="{39BB79F0-8D4E-4D31-85CE-5709D54AF3B7}" presName="Name37" presStyleLbl="parChTrans1D2" presStyleIdx="0" presStyleCnt="3"/>
      <dgm:spPr/>
      <dgm:t>
        <a:bodyPr/>
        <a:lstStyle/>
        <a:p>
          <a:endParaRPr lang="en-US"/>
        </a:p>
      </dgm:t>
    </dgm:pt>
    <dgm:pt modelId="{290C9D43-7B36-4319-9C04-B93897D1E108}" type="pres">
      <dgm:prSet presAssocID="{41E4DAC4-68EA-4363-81B2-7BB200651F56}" presName="hierRoot2" presStyleCnt="0">
        <dgm:presLayoutVars>
          <dgm:hierBranch val="init"/>
        </dgm:presLayoutVars>
      </dgm:prSet>
      <dgm:spPr/>
    </dgm:pt>
    <dgm:pt modelId="{E91A26D8-568B-46BD-A4A9-5EE2D49481E3}" type="pres">
      <dgm:prSet presAssocID="{41E4DAC4-68EA-4363-81B2-7BB200651F56}" presName="rootComposite" presStyleCnt="0"/>
      <dgm:spPr/>
    </dgm:pt>
    <dgm:pt modelId="{D009A2E9-463B-49F8-806F-502D5EC0E9E2}" type="pres">
      <dgm:prSet presAssocID="{41E4DAC4-68EA-4363-81B2-7BB200651F56}" presName="rootText" presStyleLbl="node2" presStyleIdx="0" presStyleCnt="3">
        <dgm:presLayoutVars>
          <dgm:chPref val="3"/>
        </dgm:presLayoutVars>
      </dgm:prSet>
      <dgm:spPr/>
      <dgm:t>
        <a:bodyPr/>
        <a:lstStyle/>
        <a:p>
          <a:endParaRPr lang="en-US"/>
        </a:p>
      </dgm:t>
    </dgm:pt>
    <dgm:pt modelId="{AB8B35B8-E85B-403D-8A65-51597A08DA95}" type="pres">
      <dgm:prSet presAssocID="{41E4DAC4-68EA-4363-81B2-7BB200651F56}" presName="rootConnector" presStyleLbl="node2" presStyleIdx="0" presStyleCnt="3"/>
      <dgm:spPr/>
      <dgm:t>
        <a:bodyPr/>
        <a:lstStyle/>
        <a:p>
          <a:endParaRPr lang="en-US"/>
        </a:p>
      </dgm:t>
    </dgm:pt>
    <dgm:pt modelId="{645E47B1-A8E0-485A-A1F6-B0DF200239A7}" type="pres">
      <dgm:prSet presAssocID="{41E4DAC4-68EA-4363-81B2-7BB200651F56}" presName="hierChild4" presStyleCnt="0"/>
      <dgm:spPr/>
    </dgm:pt>
    <dgm:pt modelId="{C558BAD4-78C2-4946-A0E8-9BB0164FEE38}" type="pres">
      <dgm:prSet presAssocID="{41E4DAC4-68EA-4363-81B2-7BB200651F56}" presName="hierChild5" presStyleCnt="0"/>
      <dgm:spPr/>
    </dgm:pt>
    <dgm:pt modelId="{92FDEA4A-595F-433A-BDAB-92C494E359EE}" type="pres">
      <dgm:prSet presAssocID="{7B3318F4-97E5-48A4-996E-FBBE72FF71A0}" presName="Name37" presStyleLbl="parChTrans1D2" presStyleIdx="1" presStyleCnt="3"/>
      <dgm:spPr/>
      <dgm:t>
        <a:bodyPr/>
        <a:lstStyle/>
        <a:p>
          <a:endParaRPr lang="en-US"/>
        </a:p>
      </dgm:t>
    </dgm:pt>
    <dgm:pt modelId="{871934C5-955E-41F0-A966-598744C4946D}" type="pres">
      <dgm:prSet presAssocID="{4D189DA1-1F93-4FD6-AFDC-5FDEF68C481C}" presName="hierRoot2" presStyleCnt="0">
        <dgm:presLayoutVars>
          <dgm:hierBranch val="init"/>
        </dgm:presLayoutVars>
      </dgm:prSet>
      <dgm:spPr/>
    </dgm:pt>
    <dgm:pt modelId="{CE4E8DC0-7491-4F6F-AAAD-316CBE0FD01A}" type="pres">
      <dgm:prSet presAssocID="{4D189DA1-1F93-4FD6-AFDC-5FDEF68C481C}" presName="rootComposite" presStyleCnt="0"/>
      <dgm:spPr/>
    </dgm:pt>
    <dgm:pt modelId="{14515AEF-D504-47EB-B50E-656B9A2BCC73}" type="pres">
      <dgm:prSet presAssocID="{4D189DA1-1F93-4FD6-AFDC-5FDEF68C481C}" presName="rootText" presStyleLbl="node2" presStyleIdx="1" presStyleCnt="3">
        <dgm:presLayoutVars>
          <dgm:chPref val="3"/>
        </dgm:presLayoutVars>
      </dgm:prSet>
      <dgm:spPr/>
      <dgm:t>
        <a:bodyPr/>
        <a:lstStyle/>
        <a:p>
          <a:endParaRPr lang="en-US"/>
        </a:p>
      </dgm:t>
    </dgm:pt>
    <dgm:pt modelId="{8F3247F4-E9E7-4B14-8CE5-73F66BA9A2BD}" type="pres">
      <dgm:prSet presAssocID="{4D189DA1-1F93-4FD6-AFDC-5FDEF68C481C}" presName="rootConnector" presStyleLbl="node2" presStyleIdx="1" presStyleCnt="3"/>
      <dgm:spPr/>
      <dgm:t>
        <a:bodyPr/>
        <a:lstStyle/>
        <a:p>
          <a:endParaRPr lang="en-US"/>
        </a:p>
      </dgm:t>
    </dgm:pt>
    <dgm:pt modelId="{36D64836-32E8-47DA-B70E-6EC79A73D0B8}" type="pres">
      <dgm:prSet presAssocID="{4D189DA1-1F93-4FD6-AFDC-5FDEF68C481C}" presName="hierChild4" presStyleCnt="0"/>
      <dgm:spPr/>
    </dgm:pt>
    <dgm:pt modelId="{B0DD369C-72F5-40C4-AAEC-A9DFD47D6D88}" type="pres">
      <dgm:prSet presAssocID="{4D189DA1-1F93-4FD6-AFDC-5FDEF68C481C}" presName="hierChild5" presStyleCnt="0"/>
      <dgm:spPr/>
    </dgm:pt>
    <dgm:pt modelId="{4DBD33B3-8B14-4D65-B659-55FC07D78F69}" type="pres">
      <dgm:prSet presAssocID="{0F7CDEE6-5118-4893-BC6D-A0555014FE24}" presName="Name37" presStyleLbl="parChTrans1D2" presStyleIdx="2" presStyleCnt="3"/>
      <dgm:spPr/>
      <dgm:t>
        <a:bodyPr/>
        <a:lstStyle/>
        <a:p>
          <a:endParaRPr lang="en-US"/>
        </a:p>
      </dgm:t>
    </dgm:pt>
    <dgm:pt modelId="{86CE7A15-0B99-4303-B987-6B0B2E3018AC}" type="pres">
      <dgm:prSet presAssocID="{F94249A0-012B-4B8B-A582-DD633BF72295}" presName="hierRoot2" presStyleCnt="0">
        <dgm:presLayoutVars>
          <dgm:hierBranch val="init"/>
        </dgm:presLayoutVars>
      </dgm:prSet>
      <dgm:spPr/>
    </dgm:pt>
    <dgm:pt modelId="{9DB53A0E-84C1-4E0B-B790-730CA4DBD4F5}" type="pres">
      <dgm:prSet presAssocID="{F94249A0-012B-4B8B-A582-DD633BF72295}" presName="rootComposite" presStyleCnt="0"/>
      <dgm:spPr/>
    </dgm:pt>
    <dgm:pt modelId="{7A5EC346-48F0-4C24-A8E5-7EDEC1DDD47E}" type="pres">
      <dgm:prSet presAssocID="{F94249A0-012B-4B8B-A582-DD633BF72295}" presName="rootText" presStyleLbl="node2" presStyleIdx="2" presStyleCnt="3">
        <dgm:presLayoutVars>
          <dgm:chPref val="3"/>
        </dgm:presLayoutVars>
      </dgm:prSet>
      <dgm:spPr/>
      <dgm:t>
        <a:bodyPr/>
        <a:lstStyle/>
        <a:p>
          <a:endParaRPr lang="en-US"/>
        </a:p>
      </dgm:t>
    </dgm:pt>
    <dgm:pt modelId="{D8C60B63-5DD4-4FAD-9626-F91EBACD7AA6}" type="pres">
      <dgm:prSet presAssocID="{F94249A0-012B-4B8B-A582-DD633BF72295}" presName="rootConnector" presStyleLbl="node2" presStyleIdx="2" presStyleCnt="3"/>
      <dgm:spPr/>
      <dgm:t>
        <a:bodyPr/>
        <a:lstStyle/>
        <a:p>
          <a:endParaRPr lang="en-US"/>
        </a:p>
      </dgm:t>
    </dgm:pt>
    <dgm:pt modelId="{4E15A5F2-5DF2-4ABD-AAA7-64B5ACD84713}" type="pres">
      <dgm:prSet presAssocID="{F94249A0-012B-4B8B-A582-DD633BF72295}" presName="hierChild4" presStyleCnt="0"/>
      <dgm:spPr/>
    </dgm:pt>
    <dgm:pt modelId="{DBCD2ECA-F821-4AC6-8D67-D65A940F4593}" type="pres">
      <dgm:prSet presAssocID="{F94249A0-012B-4B8B-A582-DD633BF72295}" presName="hierChild5" presStyleCnt="0"/>
      <dgm:spPr/>
    </dgm:pt>
    <dgm:pt modelId="{07D6806F-5625-4BAA-B5FE-92B9E0F7EAD0}" type="pres">
      <dgm:prSet presAssocID="{F53B9E94-0219-4293-819D-6CA09B9D97D5}" presName="hierChild3" presStyleCnt="0"/>
      <dgm:spPr/>
    </dgm:pt>
  </dgm:ptLst>
  <dgm:cxnLst>
    <dgm:cxn modelId="{5FA860E6-63B4-4E41-ADC2-B1E3F4A04617}" type="presOf" srcId="{0F7CDEE6-5118-4893-BC6D-A0555014FE24}" destId="{4DBD33B3-8B14-4D65-B659-55FC07D78F69}" srcOrd="0" destOrd="0" presId="urn:microsoft.com/office/officeart/2005/8/layout/orgChart1"/>
    <dgm:cxn modelId="{27A21FBB-8F5B-4C75-AB82-FEA753F61F49}" type="presOf" srcId="{39BB79F0-8D4E-4D31-85CE-5709D54AF3B7}" destId="{EA7650FE-5D5D-4623-9F24-3047903B5B78}" srcOrd="0" destOrd="0" presId="urn:microsoft.com/office/officeart/2005/8/layout/orgChart1"/>
    <dgm:cxn modelId="{693CC837-70E5-4024-A3FE-1B5E25BA75D8}" type="presOf" srcId="{A5B97A7E-D01B-4668-B9F6-FA7F2F972C2A}" destId="{4C2C2C04-D30B-457C-A6A5-44EA02B7956E}" srcOrd="0" destOrd="0" presId="urn:microsoft.com/office/officeart/2005/8/layout/orgChart1"/>
    <dgm:cxn modelId="{D7598565-B185-4003-B2C5-0AFB22509D06}" type="presOf" srcId="{F94249A0-012B-4B8B-A582-DD633BF72295}" destId="{7A5EC346-48F0-4C24-A8E5-7EDEC1DDD47E}" srcOrd="0" destOrd="0" presId="urn:microsoft.com/office/officeart/2005/8/layout/orgChart1"/>
    <dgm:cxn modelId="{A534C3E9-5332-48A7-8A27-F20272326FF8}" type="presOf" srcId="{F53B9E94-0219-4293-819D-6CA09B9D97D5}" destId="{862D16E6-90B1-42E2-832E-FBE762D0BFC2}" srcOrd="0" destOrd="0" presId="urn:microsoft.com/office/officeart/2005/8/layout/orgChart1"/>
    <dgm:cxn modelId="{166A2143-A607-4933-942F-9E1D146C4A15}" type="presOf" srcId="{7B3318F4-97E5-48A4-996E-FBBE72FF71A0}" destId="{92FDEA4A-595F-433A-BDAB-92C494E359EE}" srcOrd="0" destOrd="0" presId="urn:microsoft.com/office/officeart/2005/8/layout/orgChart1"/>
    <dgm:cxn modelId="{3E970A15-6DED-42CA-964D-1D3EB70198E1}" type="presOf" srcId="{F53B9E94-0219-4293-819D-6CA09B9D97D5}" destId="{59E92C8E-C3FB-4CF3-827C-28ACE68B62C1}" srcOrd="1" destOrd="0" presId="urn:microsoft.com/office/officeart/2005/8/layout/orgChart1"/>
    <dgm:cxn modelId="{85EF033E-801C-4AB3-95D0-DAC8C8D77B30}" srcId="{F53B9E94-0219-4293-819D-6CA09B9D97D5}" destId="{41E4DAC4-68EA-4363-81B2-7BB200651F56}" srcOrd="0" destOrd="0" parTransId="{39BB79F0-8D4E-4D31-85CE-5709D54AF3B7}" sibTransId="{23BBA529-471D-4DB7-8AC3-F606EBFCBAEF}"/>
    <dgm:cxn modelId="{5F2F53BA-4903-4F96-9883-798700EBBF82}" type="presOf" srcId="{41E4DAC4-68EA-4363-81B2-7BB200651F56}" destId="{D009A2E9-463B-49F8-806F-502D5EC0E9E2}" srcOrd="0" destOrd="0" presId="urn:microsoft.com/office/officeart/2005/8/layout/orgChart1"/>
    <dgm:cxn modelId="{D0066EC8-53F4-4F29-A472-FA4018307E61}" srcId="{A5B97A7E-D01B-4668-B9F6-FA7F2F972C2A}" destId="{F53B9E94-0219-4293-819D-6CA09B9D97D5}" srcOrd="0" destOrd="0" parTransId="{5C6BA178-2376-4CD3-93F6-5A1C234A5639}" sibTransId="{989C35B0-F541-46A1-914A-E0BC9A98E880}"/>
    <dgm:cxn modelId="{EF686616-1A6F-4545-9A93-44F331F16BB4}" srcId="{F53B9E94-0219-4293-819D-6CA09B9D97D5}" destId="{F94249A0-012B-4B8B-A582-DD633BF72295}" srcOrd="2" destOrd="0" parTransId="{0F7CDEE6-5118-4893-BC6D-A0555014FE24}" sibTransId="{30B7BCE8-138E-404F-8998-1FE17064A2B3}"/>
    <dgm:cxn modelId="{EC1B2FEF-F75B-4B9A-8D77-8B1ABBDB8EEA}" type="presOf" srcId="{4D189DA1-1F93-4FD6-AFDC-5FDEF68C481C}" destId="{8F3247F4-E9E7-4B14-8CE5-73F66BA9A2BD}" srcOrd="1" destOrd="0" presId="urn:microsoft.com/office/officeart/2005/8/layout/orgChart1"/>
    <dgm:cxn modelId="{49509D31-05B0-4DEE-8642-5F0E031686EB}" type="presOf" srcId="{4D189DA1-1F93-4FD6-AFDC-5FDEF68C481C}" destId="{14515AEF-D504-47EB-B50E-656B9A2BCC73}" srcOrd="0" destOrd="0" presId="urn:microsoft.com/office/officeart/2005/8/layout/orgChart1"/>
    <dgm:cxn modelId="{4BB54D16-A655-41D2-B05A-E3EF88F71436}" type="presOf" srcId="{41E4DAC4-68EA-4363-81B2-7BB200651F56}" destId="{AB8B35B8-E85B-403D-8A65-51597A08DA95}" srcOrd="1" destOrd="0" presId="urn:microsoft.com/office/officeart/2005/8/layout/orgChart1"/>
    <dgm:cxn modelId="{1DFD6C08-46AE-4720-A1FF-F99101A6D5D9}" type="presOf" srcId="{F94249A0-012B-4B8B-A582-DD633BF72295}" destId="{D8C60B63-5DD4-4FAD-9626-F91EBACD7AA6}" srcOrd="1" destOrd="0" presId="urn:microsoft.com/office/officeart/2005/8/layout/orgChart1"/>
    <dgm:cxn modelId="{A0124912-77CB-4CE3-93CD-8CFC9EB6254D}" srcId="{F53B9E94-0219-4293-819D-6CA09B9D97D5}" destId="{4D189DA1-1F93-4FD6-AFDC-5FDEF68C481C}" srcOrd="1" destOrd="0" parTransId="{7B3318F4-97E5-48A4-996E-FBBE72FF71A0}" sibTransId="{8AD56E63-D1DA-4C6D-92BC-0197D442F7BD}"/>
    <dgm:cxn modelId="{CC5D0223-1E1F-4875-8E86-B713BC51BF08}" type="presParOf" srcId="{4C2C2C04-D30B-457C-A6A5-44EA02B7956E}" destId="{02E0AB12-7A5F-4F23-9A85-97D957FC5FA9}" srcOrd="0" destOrd="0" presId="urn:microsoft.com/office/officeart/2005/8/layout/orgChart1"/>
    <dgm:cxn modelId="{70C5247C-BDE0-4582-8387-6BEF477D0E4C}" type="presParOf" srcId="{02E0AB12-7A5F-4F23-9A85-97D957FC5FA9}" destId="{E5650CBC-E3BE-46AE-B9E3-A5DAE162320C}" srcOrd="0" destOrd="0" presId="urn:microsoft.com/office/officeart/2005/8/layout/orgChart1"/>
    <dgm:cxn modelId="{521D0715-B830-4EDF-896F-2EB6E02B9422}" type="presParOf" srcId="{E5650CBC-E3BE-46AE-B9E3-A5DAE162320C}" destId="{862D16E6-90B1-42E2-832E-FBE762D0BFC2}" srcOrd="0" destOrd="0" presId="urn:microsoft.com/office/officeart/2005/8/layout/orgChart1"/>
    <dgm:cxn modelId="{7A84A49A-45DE-4A21-9447-05D01D88EFD3}" type="presParOf" srcId="{E5650CBC-E3BE-46AE-B9E3-A5DAE162320C}" destId="{59E92C8E-C3FB-4CF3-827C-28ACE68B62C1}" srcOrd="1" destOrd="0" presId="urn:microsoft.com/office/officeart/2005/8/layout/orgChart1"/>
    <dgm:cxn modelId="{5ED78E6C-A207-4BAB-9962-6655E7E2A18F}" type="presParOf" srcId="{02E0AB12-7A5F-4F23-9A85-97D957FC5FA9}" destId="{C4ADB505-5CFE-47EC-A34B-7E204B5AD976}" srcOrd="1" destOrd="0" presId="urn:microsoft.com/office/officeart/2005/8/layout/orgChart1"/>
    <dgm:cxn modelId="{C9DCA4C8-7873-4970-B238-0732A50289A5}" type="presParOf" srcId="{C4ADB505-5CFE-47EC-A34B-7E204B5AD976}" destId="{EA7650FE-5D5D-4623-9F24-3047903B5B78}" srcOrd="0" destOrd="0" presId="urn:microsoft.com/office/officeart/2005/8/layout/orgChart1"/>
    <dgm:cxn modelId="{C3F53B98-B63C-4443-89A0-2806886AC78C}" type="presParOf" srcId="{C4ADB505-5CFE-47EC-A34B-7E204B5AD976}" destId="{290C9D43-7B36-4319-9C04-B93897D1E108}" srcOrd="1" destOrd="0" presId="urn:microsoft.com/office/officeart/2005/8/layout/orgChart1"/>
    <dgm:cxn modelId="{3C208396-CF57-490F-9221-B466B5FEAB46}" type="presParOf" srcId="{290C9D43-7B36-4319-9C04-B93897D1E108}" destId="{E91A26D8-568B-46BD-A4A9-5EE2D49481E3}" srcOrd="0" destOrd="0" presId="urn:microsoft.com/office/officeart/2005/8/layout/orgChart1"/>
    <dgm:cxn modelId="{63FE9521-3378-41A4-BDCE-5D1E45C008D2}" type="presParOf" srcId="{E91A26D8-568B-46BD-A4A9-5EE2D49481E3}" destId="{D009A2E9-463B-49F8-806F-502D5EC0E9E2}" srcOrd="0" destOrd="0" presId="urn:microsoft.com/office/officeart/2005/8/layout/orgChart1"/>
    <dgm:cxn modelId="{C4242F39-BC61-4BA1-9578-49B5F8D5C94C}" type="presParOf" srcId="{E91A26D8-568B-46BD-A4A9-5EE2D49481E3}" destId="{AB8B35B8-E85B-403D-8A65-51597A08DA95}" srcOrd="1" destOrd="0" presId="urn:microsoft.com/office/officeart/2005/8/layout/orgChart1"/>
    <dgm:cxn modelId="{78896545-7B65-4075-9B11-6059EBB3330F}" type="presParOf" srcId="{290C9D43-7B36-4319-9C04-B93897D1E108}" destId="{645E47B1-A8E0-485A-A1F6-B0DF200239A7}" srcOrd="1" destOrd="0" presId="urn:microsoft.com/office/officeart/2005/8/layout/orgChart1"/>
    <dgm:cxn modelId="{E66F67FF-0EE8-4265-9AD8-9B2976513857}" type="presParOf" srcId="{290C9D43-7B36-4319-9C04-B93897D1E108}" destId="{C558BAD4-78C2-4946-A0E8-9BB0164FEE38}" srcOrd="2" destOrd="0" presId="urn:microsoft.com/office/officeart/2005/8/layout/orgChart1"/>
    <dgm:cxn modelId="{B89BF6DE-38D4-4524-8FE9-FACAAF951622}" type="presParOf" srcId="{C4ADB505-5CFE-47EC-A34B-7E204B5AD976}" destId="{92FDEA4A-595F-433A-BDAB-92C494E359EE}" srcOrd="2" destOrd="0" presId="urn:microsoft.com/office/officeart/2005/8/layout/orgChart1"/>
    <dgm:cxn modelId="{41364DA8-1849-4D2E-BB57-3AE7D4ABB4BF}" type="presParOf" srcId="{C4ADB505-5CFE-47EC-A34B-7E204B5AD976}" destId="{871934C5-955E-41F0-A966-598744C4946D}" srcOrd="3" destOrd="0" presId="urn:microsoft.com/office/officeart/2005/8/layout/orgChart1"/>
    <dgm:cxn modelId="{B83FA728-EA71-429B-927C-E969A3E2E943}" type="presParOf" srcId="{871934C5-955E-41F0-A966-598744C4946D}" destId="{CE4E8DC0-7491-4F6F-AAAD-316CBE0FD01A}" srcOrd="0" destOrd="0" presId="urn:microsoft.com/office/officeart/2005/8/layout/orgChart1"/>
    <dgm:cxn modelId="{99DD3F5E-5689-4B59-AAC2-EC9422791756}" type="presParOf" srcId="{CE4E8DC0-7491-4F6F-AAAD-316CBE0FD01A}" destId="{14515AEF-D504-47EB-B50E-656B9A2BCC73}" srcOrd="0" destOrd="0" presId="urn:microsoft.com/office/officeart/2005/8/layout/orgChart1"/>
    <dgm:cxn modelId="{169BB55E-3B22-44EF-AB18-A78B3A3EDE8D}" type="presParOf" srcId="{CE4E8DC0-7491-4F6F-AAAD-316CBE0FD01A}" destId="{8F3247F4-E9E7-4B14-8CE5-73F66BA9A2BD}" srcOrd="1" destOrd="0" presId="urn:microsoft.com/office/officeart/2005/8/layout/orgChart1"/>
    <dgm:cxn modelId="{D3A5ED65-92E2-4A30-BCD6-026E60F1FC8E}" type="presParOf" srcId="{871934C5-955E-41F0-A966-598744C4946D}" destId="{36D64836-32E8-47DA-B70E-6EC79A73D0B8}" srcOrd="1" destOrd="0" presId="urn:microsoft.com/office/officeart/2005/8/layout/orgChart1"/>
    <dgm:cxn modelId="{90A618F6-D21D-4E27-8614-A1CDB122A761}" type="presParOf" srcId="{871934C5-955E-41F0-A966-598744C4946D}" destId="{B0DD369C-72F5-40C4-AAEC-A9DFD47D6D88}" srcOrd="2" destOrd="0" presId="urn:microsoft.com/office/officeart/2005/8/layout/orgChart1"/>
    <dgm:cxn modelId="{B79FD6AB-E13E-41E3-AD84-AE661F66C26F}" type="presParOf" srcId="{C4ADB505-5CFE-47EC-A34B-7E204B5AD976}" destId="{4DBD33B3-8B14-4D65-B659-55FC07D78F69}" srcOrd="4" destOrd="0" presId="urn:microsoft.com/office/officeart/2005/8/layout/orgChart1"/>
    <dgm:cxn modelId="{0B19889B-CCFE-482F-9E2B-32B857D474A6}" type="presParOf" srcId="{C4ADB505-5CFE-47EC-A34B-7E204B5AD976}" destId="{86CE7A15-0B99-4303-B987-6B0B2E3018AC}" srcOrd="5" destOrd="0" presId="urn:microsoft.com/office/officeart/2005/8/layout/orgChart1"/>
    <dgm:cxn modelId="{E6BA96A9-159A-4D4F-A3AC-375A5F9F58C4}" type="presParOf" srcId="{86CE7A15-0B99-4303-B987-6B0B2E3018AC}" destId="{9DB53A0E-84C1-4E0B-B790-730CA4DBD4F5}" srcOrd="0" destOrd="0" presId="urn:microsoft.com/office/officeart/2005/8/layout/orgChart1"/>
    <dgm:cxn modelId="{BE5167D7-7D3C-4915-957D-A9E0A26259C3}" type="presParOf" srcId="{9DB53A0E-84C1-4E0B-B790-730CA4DBD4F5}" destId="{7A5EC346-48F0-4C24-A8E5-7EDEC1DDD47E}" srcOrd="0" destOrd="0" presId="urn:microsoft.com/office/officeart/2005/8/layout/orgChart1"/>
    <dgm:cxn modelId="{303DBAFD-93FE-47CC-8DAD-B9414A364B66}" type="presParOf" srcId="{9DB53A0E-84C1-4E0B-B790-730CA4DBD4F5}" destId="{D8C60B63-5DD4-4FAD-9626-F91EBACD7AA6}" srcOrd="1" destOrd="0" presId="urn:microsoft.com/office/officeart/2005/8/layout/orgChart1"/>
    <dgm:cxn modelId="{BF02A20F-EA93-42C2-A34B-7D77D9323C79}" type="presParOf" srcId="{86CE7A15-0B99-4303-B987-6B0B2E3018AC}" destId="{4E15A5F2-5DF2-4ABD-AAA7-64B5ACD84713}" srcOrd="1" destOrd="0" presId="urn:microsoft.com/office/officeart/2005/8/layout/orgChart1"/>
    <dgm:cxn modelId="{C711D832-8F30-4F10-BFB3-1807A358DEFA}" type="presParOf" srcId="{86CE7A15-0B99-4303-B987-6B0B2E3018AC}" destId="{DBCD2ECA-F821-4AC6-8D67-D65A940F4593}" srcOrd="2" destOrd="0" presId="urn:microsoft.com/office/officeart/2005/8/layout/orgChart1"/>
    <dgm:cxn modelId="{DB4584AF-71E3-4CE2-B4A4-1E8758BFCE1A}" type="presParOf" srcId="{02E0AB12-7A5F-4F23-9A85-97D957FC5FA9}" destId="{07D6806F-5625-4BAA-B5FE-92B9E0F7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D33B3-8B14-4D65-B659-55FC07D78F69}">
      <dsp:nvSpPr>
        <dsp:cNvPr id="0" name=""/>
        <dsp:cNvSpPr/>
      </dsp:nvSpPr>
      <dsp:spPr>
        <a:xfrm>
          <a:off x="4114799" y="1942089"/>
          <a:ext cx="2911251" cy="505258"/>
        </a:xfrm>
        <a:custGeom>
          <a:avLst/>
          <a:gdLst/>
          <a:ahLst/>
          <a:cxnLst/>
          <a:rect l="0" t="0" r="0" b="0"/>
          <a:pathLst>
            <a:path>
              <a:moveTo>
                <a:pt x="0" y="0"/>
              </a:moveTo>
              <a:lnTo>
                <a:pt x="0" y="252629"/>
              </a:lnTo>
              <a:lnTo>
                <a:pt x="2911251" y="252629"/>
              </a:lnTo>
              <a:lnTo>
                <a:pt x="2911251"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FDEA4A-595F-433A-BDAB-92C494E359EE}">
      <dsp:nvSpPr>
        <dsp:cNvPr id="0" name=""/>
        <dsp:cNvSpPr/>
      </dsp:nvSpPr>
      <dsp:spPr>
        <a:xfrm>
          <a:off x="4069079" y="1942089"/>
          <a:ext cx="91440" cy="505258"/>
        </a:xfrm>
        <a:custGeom>
          <a:avLst/>
          <a:gdLst/>
          <a:ahLst/>
          <a:cxnLst/>
          <a:rect l="0" t="0" r="0" b="0"/>
          <a:pathLst>
            <a:path>
              <a:moveTo>
                <a:pt x="45720" y="0"/>
              </a:moveTo>
              <a:lnTo>
                <a:pt x="4572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7650FE-5D5D-4623-9F24-3047903B5B78}">
      <dsp:nvSpPr>
        <dsp:cNvPr id="0" name=""/>
        <dsp:cNvSpPr/>
      </dsp:nvSpPr>
      <dsp:spPr>
        <a:xfrm>
          <a:off x="1203548" y="1942089"/>
          <a:ext cx="2911251" cy="505258"/>
        </a:xfrm>
        <a:custGeom>
          <a:avLst/>
          <a:gdLst/>
          <a:ahLst/>
          <a:cxnLst/>
          <a:rect l="0" t="0" r="0" b="0"/>
          <a:pathLst>
            <a:path>
              <a:moveTo>
                <a:pt x="2911251" y="0"/>
              </a:moveTo>
              <a:lnTo>
                <a:pt x="2911251" y="252629"/>
              </a:lnTo>
              <a:lnTo>
                <a:pt x="0" y="252629"/>
              </a:lnTo>
              <a:lnTo>
                <a:pt x="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2D16E6-90B1-42E2-832E-FBE762D0BFC2}">
      <dsp:nvSpPr>
        <dsp:cNvPr id="0" name=""/>
        <dsp:cNvSpPr/>
      </dsp:nvSpPr>
      <dsp:spPr>
        <a:xfrm>
          <a:off x="2911803" y="739092"/>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FF00"/>
              </a:solidFill>
            </a:rPr>
            <a:t>Islamic</a:t>
          </a:r>
        </a:p>
        <a:p>
          <a:pPr lvl="0" algn="ctr" defTabSz="889000">
            <a:lnSpc>
              <a:spcPct val="90000"/>
            </a:lnSpc>
            <a:spcBef>
              <a:spcPct val="0"/>
            </a:spcBef>
            <a:spcAft>
              <a:spcPct val="35000"/>
            </a:spcAft>
          </a:pPr>
          <a:r>
            <a:rPr lang="en-US" sz="2000" b="1" kern="1200" dirty="0" smtClean="0">
              <a:solidFill>
                <a:srgbClr val="FFFF00"/>
              </a:solidFill>
            </a:rPr>
            <a:t>Criminal Law</a:t>
          </a:r>
        </a:p>
      </dsp:txBody>
      <dsp:txXfrm>
        <a:off x="2911803" y="739092"/>
        <a:ext cx="2405992" cy="1202996"/>
      </dsp:txXfrm>
    </dsp:sp>
    <dsp:sp modelId="{D009A2E9-463B-49F8-806F-502D5EC0E9E2}">
      <dsp:nvSpPr>
        <dsp:cNvPr id="0" name=""/>
        <dsp:cNvSpPr/>
      </dsp:nvSpPr>
      <dsp:spPr>
        <a:xfrm>
          <a:off x="552" y="2447347"/>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0000"/>
              </a:solidFill>
            </a:rPr>
            <a:t>HUDUD</a:t>
          </a:r>
          <a:endParaRPr lang="en-US" sz="2400" b="1" kern="1200" dirty="0">
            <a:solidFill>
              <a:srgbClr val="FF0000"/>
            </a:solidFill>
          </a:endParaRPr>
        </a:p>
      </dsp:txBody>
      <dsp:txXfrm>
        <a:off x="552" y="2447347"/>
        <a:ext cx="2405992" cy="1202996"/>
      </dsp:txXfrm>
    </dsp:sp>
    <dsp:sp modelId="{14515AEF-D504-47EB-B50E-656B9A2BCC73}">
      <dsp:nvSpPr>
        <dsp:cNvPr id="0" name=""/>
        <dsp:cNvSpPr/>
      </dsp:nvSpPr>
      <dsp:spPr>
        <a:xfrm>
          <a:off x="2911803" y="2447347"/>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C00000"/>
              </a:solidFill>
            </a:rPr>
            <a:t>QISAS  &amp;</a:t>
          </a:r>
        </a:p>
        <a:p>
          <a:pPr lvl="0" algn="ctr" defTabSz="1066800">
            <a:lnSpc>
              <a:spcPct val="90000"/>
            </a:lnSpc>
            <a:spcBef>
              <a:spcPct val="0"/>
            </a:spcBef>
            <a:spcAft>
              <a:spcPct val="35000"/>
            </a:spcAft>
          </a:pPr>
          <a:r>
            <a:rPr lang="en-US" sz="2400" b="1" kern="1200" dirty="0" smtClean="0">
              <a:solidFill>
                <a:srgbClr val="C00000"/>
              </a:solidFill>
            </a:rPr>
            <a:t>DIYAT</a:t>
          </a:r>
          <a:endParaRPr lang="en-US" sz="2400" b="1" kern="1200" dirty="0">
            <a:solidFill>
              <a:srgbClr val="C00000"/>
            </a:solidFill>
          </a:endParaRPr>
        </a:p>
      </dsp:txBody>
      <dsp:txXfrm>
        <a:off x="2911803" y="2447347"/>
        <a:ext cx="2405992" cy="1202996"/>
      </dsp:txXfrm>
    </dsp:sp>
    <dsp:sp modelId="{7A5EC346-48F0-4C24-A8E5-7EDEC1DDD47E}">
      <dsp:nvSpPr>
        <dsp:cNvPr id="0" name=""/>
        <dsp:cNvSpPr/>
      </dsp:nvSpPr>
      <dsp:spPr>
        <a:xfrm>
          <a:off x="5823054" y="2447347"/>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 </a:t>
          </a:r>
          <a:r>
            <a:rPr lang="en-US" sz="2400" b="1" kern="1200" dirty="0" smtClean="0">
              <a:solidFill>
                <a:srgbClr val="FFC000"/>
              </a:solidFill>
            </a:rPr>
            <a:t>TA’ZIR</a:t>
          </a:r>
        </a:p>
      </dsp:txBody>
      <dsp:txXfrm>
        <a:off x="5823054" y="2447347"/>
        <a:ext cx="2405992" cy="12029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1EB621-F2A1-4572-A5DD-0543E355180F}" type="datetimeFigureOut">
              <a:rPr lang="en-US" smtClean="0"/>
              <a:t>8/25/2015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3BF18F-35C9-4F51-9E99-74AB2953046C}" type="slidenum">
              <a:rPr lang="en-US" smtClean="0"/>
              <a:t>‹#›</a:t>
            </a:fld>
            <a:endParaRPr lang="en-US"/>
          </a:p>
        </p:txBody>
      </p:sp>
    </p:spTree>
    <p:extLst>
      <p:ext uri="{BB962C8B-B14F-4D97-AF65-F5344CB8AC3E}">
        <p14:creationId xmlns:p14="http://schemas.microsoft.com/office/powerpoint/2010/main" val="2918766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3879734-E4B0-41D3-AE60-8F9A935C8EE2}" type="datetime1">
              <a:rPr lang="en-US" smtClean="0"/>
              <a:t>8/25/2015</a:t>
            </a:fld>
            <a:endParaRPr lang="en-US"/>
          </a:p>
        </p:txBody>
      </p:sp>
      <p:sp>
        <p:nvSpPr>
          <p:cNvPr id="19" name="Footer Placeholder 18"/>
          <p:cNvSpPr>
            <a:spLocks noGrp="1"/>
          </p:cNvSpPr>
          <p:nvPr>
            <p:ph type="ftr" sz="quarter" idx="11"/>
          </p:nvPr>
        </p:nvSpPr>
        <p:spPr/>
        <p:txBody>
          <a:bodyPr/>
          <a:lstStyle/>
          <a:p>
            <a:r>
              <a:rPr lang="en-US" smtClean="0"/>
              <a:t>ZULFAKAR/HHLC-IIUM/2015</a:t>
            </a:r>
            <a:endParaRPr lang="en-US"/>
          </a:p>
        </p:txBody>
      </p:sp>
      <p:sp>
        <p:nvSpPr>
          <p:cNvPr id="27" name="Slide Number Placeholder 26"/>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84A16C-2A78-4DB0-B7A8-E1EE1FEEC8D3}" type="datetime1">
              <a:rPr lang="en-US" smtClean="0"/>
              <a:t>8/25/2015</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
        <p:nvSpPr>
          <p:cNvPr id="6" name="Slide Number Placeholder 5"/>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6B84ECD-3C19-4670-8239-45906D18774C}" type="datetime1">
              <a:rPr lang="en-US" smtClean="0"/>
              <a:t>8/25/2015</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
        <p:nvSpPr>
          <p:cNvPr id="6" name="Slide Number Placeholder 5"/>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FB542B-C50B-4F7D-931B-7ACD0944EFCB}" type="datetime1">
              <a:rPr lang="en-US" smtClean="0"/>
              <a:t>8/25/2015</a:t>
            </a:fld>
            <a:endParaRPr lang="en-US"/>
          </a:p>
        </p:txBody>
      </p:sp>
      <p:sp>
        <p:nvSpPr>
          <p:cNvPr id="6" name="Footer Placeholder 5"/>
          <p:cNvSpPr>
            <a:spLocks noGrp="1"/>
          </p:cNvSpPr>
          <p:nvPr>
            <p:ph type="ftr" sz="quarter" idx="11"/>
          </p:nvPr>
        </p:nvSpPr>
        <p:spPr/>
        <p:txBody>
          <a:bodyPr/>
          <a:lstStyle/>
          <a:p>
            <a:r>
              <a:rPr lang="en-US" smtClean="0"/>
              <a:t>ZULFAKAR/HHLC-IIUM/2015</a:t>
            </a:r>
            <a:endParaRPr lang="en-US"/>
          </a:p>
        </p:txBody>
      </p:sp>
      <p:sp>
        <p:nvSpPr>
          <p:cNvPr id="7" name="Slide Number Placeholder 6"/>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0A1029B-96F1-44FE-A807-E8719DE0AFCC}" type="datetime1">
              <a:rPr lang="en-US" smtClean="0"/>
              <a:t>8/25/2015</a:t>
            </a:fld>
            <a:endParaRPr lang="en-US"/>
          </a:p>
        </p:txBody>
      </p:sp>
      <p:sp>
        <p:nvSpPr>
          <p:cNvPr id="8" name="Footer Placeholder 7"/>
          <p:cNvSpPr>
            <a:spLocks noGrp="1"/>
          </p:cNvSpPr>
          <p:nvPr>
            <p:ph type="ftr" sz="quarter" idx="11"/>
          </p:nvPr>
        </p:nvSpPr>
        <p:spPr/>
        <p:txBody>
          <a:bodyPr/>
          <a:lstStyle/>
          <a:p>
            <a:r>
              <a:rPr lang="en-US" smtClean="0"/>
              <a:t>ZULFAKAR/HHLC-IIUM/2015</a:t>
            </a:r>
            <a:endParaRPr lang="en-US"/>
          </a:p>
        </p:txBody>
      </p:sp>
      <p:sp>
        <p:nvSpPr>
          <p:cNvPr id="9" name="Slide Number Placeholder 8"/>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1F424E3-747E-4CCA-B0F9-0723F9460EEC}" type="datetime1">
              <a:rPr lang="en-US" smtClean="0"/>
              <a:t>8/25/2015</a:t>
            </a:fld>
            <a:endParaRPr lang="en-US"/>
          </a:p>
        </p:txBody>
      </p:sp>
      <p:sp>
        <p:nvSpPr>
          <p:cNvPr id="4" name="Footer Placeholder 3"/>
          <p:cNvSpPr>
            <a:spLocks noGrp="1"/>
          </p:cNvSpPr>
          <p:nvPr>
            <p:ph type="ftr" sz="quarter" idx="11"/>
          </p:nvPr>
        </p:nvSpPr>
        <p:spPr/>
        <p:txBody>
          <a:bodyPr/>
          <a:lstStyle/>
          <a:p>
            <a:r>
              <a:rPr lang="en-US" smtClean="0"/>
              <a:t>ZULFAKAR/HHLC-IIUM/2015</a:t>
            </a:r>
            <a:endParaRPr lang="en-US"/>
          </a:p>
        </p:txBody>
      </p:sp>
      <p:sp>
        <p:nvSpPr>
          <p:cNvPr id="5" name="Slide Number Placeholder 4"/>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1CC5CD-5D56-49BF-8993-AFFA8CBEC01B}" type="datetime1">
              <a:rPr lang="en-US" smtClean="0"/>
              <a:t>8/25/2015</a:t>
            </a:fld>
            <a:endParaRPr lang="en-US"/>
          </a:p>
        </p:txBody>
      </p:sp>
      <p:sp>
        <p:nvSpPr>
          <p:cNvPr id="3" name="Footer Placeholder 2"/>
          <p:cNvSpPr>
            <a:spLocks noGrp="1"/>
          </p:cNvSpPr>
          <p:nvPr>
            <p:ph type="ftr" sz="quarter" idx="11"/>
          </p:nvPr>
        </p:nvSpPr>
        <p:spPr/>
        <p:txBody>
          <a:bodyPr/>
          <a:lstStyle/>
          <a:p>
            <a:r>
              <a:rPr lang="en-US" smtClean="0"/>
              <a:t>ZULFAKAR/HHLC-IIUM/2015</a:t>
            </a:r>
            <a:endParaRPr lang="en-US"/>
          </a:p>
        </p:txBody>
      </p:sp>
      <p:sp>
        <p:nvSpPr>
          <p:cNvPr id="4" name="Slide Number Placeholder 3"/>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DA7C6B-3D1A-47B7-8A3B-DE836DFCCC0A}" type="datetime1">
              <a:rPr lang="en-US" smtClean="0"/>
              <a:t>8/25/2015</a:t>
            </a:fld>
            <a:endParaRPr lang="en-US"/>
          </a:p>
        </p:txBody>
      </p:sp>
      <p:sp>
        <p:nvSpPr>
          <p:cNvPr id="6" name="Footer Placeholder 5"/>
          <p:cNvSpPr>
            <a:spLocks noGrp="1"/>
          </p:cNvSpPr>
          <p:nvPr>
            <p:ph type="ftr" sz="quarter" idx="11"/>
          </p:nvPr>
        </p:nvSpPr>
        <p:spPr/>
        <p:txBody>
          <a:bodyPr/>
          <a:lstStyle/>
          <a:p>
            <a:r>
              <a:rPr lang="en-US" smtClean="0"/>
              <a:t>ZULFAKAR/HHLC-IIUM/2015</a:t>
            </a:r>
            <a:endParaRPr lang="en-US"/>
          </a:p>
        </p:txBody>
      </p:sp>
      <p:sp>
        <p:nvSpPr>
          <p:cNvPr id="7" name="Slide Number Placeholder 6"/>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4FFADC-0C92-4976-848F-69184711E845}" type="datetime1">
              <a:rPr lang="en-US" smtClean="0"/>
              <a:t>8/25/2015</a:t>
            </a:fld>
            <a:endParaRPr lang="en-US"/>
          </a:p>
        </p:txBody>
      </p:sp>
      <p:sp>
        <p:nvSpPr>
          <p:cNvPr id="6" name="Footer Placeholder 5"/>
          <p:cNvSpPr>
            <a:spLocks noGrp="1"/>
          </p:cNvSpPr>
          <p:nvPr>
            <p:ph type="ftr" sz="quarter" idx="11"/>
          </p:nvPr>
        </p:nvSpPr>
        <p:spPr/>
        <p:txBody>
          <a:bodyPr/>
          <a:lstStyle/>
          <a:p>
            <a:r>
              <a:rPr lang="en-US" smtClean="0"/>
              <a:t>ZULFAKAR/HHLC-IIUM/2015</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79734C1-26E1-4CD7-A367-8EF9014891D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A6D338-FD70-4956-92A1-22C9A13741D6}" type="datetime1">
              <a:rPr lang="en-US" smtClean="0"/>
              <a:t>8/25/2015</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
        <p:nvSpPr>
          <p:cNvPr id="6" name="Slide Number Placeholder 5"/>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0257EB-417A-4219-B1A7-F8D45E2D5AA4}" type="datetime1">
              <a:rPr lang="en-US" smtClean="0"/>
              <a:t>8/25/2015</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
        <p:nvSpPr>
          <p:cNvPr id="6" name="Slide Number Placeholder 5"/>
          <p:cNvSpPr>
            <a:spLocks noGrp="1"/>
          </p:cNvSpPr>
          <p:nvPr>
            <p:ph type="sldNum" sz="quarter" idx="12"/>
          </p:nvPr>
        </p:nvSpPr>
        <p:spPr/>
        <p:txBody>
          <a:bodyPr/>
          <a:lstStyle/>
          <a:p>
            <a:fld id="{779734C1-26E1-4CD7-A367-8EF9014891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09D34C3-5978-4017-992C-D6CFCD45E0D7}" type="datetime1">
              <a:rPr lang="en-US" smtClean="0"/>
              <a:t>8/25/2015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ZULFAKAR/HHLC-IIUM/2015</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79734C1-26E1-4CD7-A367-8EF9014891D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www.cljlaw.com/membersentry/legislationdisplayformat.asp?MY_FS_ACT_1957_00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484785"/>
            <a:ext cx="7772400" cy="1872207"/>
          </a:xfrm>
        </p:spPr>
        <p:txBody>
          <a:bodyPr>
            <a:normAutofit fontScale="90000"/>
          </a:bodyPr>
          <a:lstStyle/>
          <a:p>
            <a:pPr algn="ctr" eaLnBrk="1" fontAlgn="auto" hangingPunct="1">
              <a:spcAft>
                <a:spcPts val="0"/>
              </a:spcAft>
              <a:defRPr/>
            </a:pPr>
            <a:r>
              <a:rPr lang="en-US" dirty="0" smtClean="0"/>
              <a:t>ISLAMIC LEGAL SYSTEM</a:t>
            </a:r>
            <a:br>
              <a:rPr lang="en-US" dirty="0" smtClean="0"/>
            </a:br>
            <a:r>
              <a:rPr lang="en-US" dirty="0" smtClean="0"/>
              <a:t>SHA 1032</a:t>
            </a:r>
            <a:br>
              <a:rPr lang="en-US" dirty="0" smtClean="0"/>
            </a:br>
            <a:r>
              <a:rPr lang="en-US" dirty="0" smtClean="0"/>
              <a:t>PART 4</a:t>
            </a:r>
            <a:endParaRPr lang="en-US" dirty="0"/>
          </a:p>
        </p:txBody>
      </p:sp>
      <p:sp>
        <p:nvSpPr>
          <p:cNvPr id="3075" name="Subtitle 4"/>
          <p:cNvSpPr>
            <a:spLocks noGrp="1"/>
          </p:cNvSpPr>
          <p:nvPr>
            <p:ph type="subTitle" idx="1"/>
          </p:nvPr>
        </p:nvSpPr>
        <p:spPr>
          <a:xfrm>
            <a:off x="533400" y="3645023"/>
            <a:ext cx="7854950" cy="1872209"/>
          </a:xfrm>
        </p:spPr>
        <p:txBody>
          <a:bodyPr>
            <a:normAutofit/>
          </a:bodyPr>
          <a:lstStyle/>
          <a:p>
            <a:pPr marR="0" algn="ctr" eaLnBrk="1" hangingPunct="1">
              <a:lnSpc>
                <a:spcPct val="90000"/>
              </a:lnSpc>
            </a:pPr>
            <a:r>
              <a:rPr lang="en-US" sz="2200" b="1" dirty="0" smtClean="0"/>
              <a:t>DR. ZULFAKAR BIN RAMLEE </a:t>
            </a:r>
            <a:r>
              <a:rPr lang="en-US" sz="2400" dirty="0" smtClean="0"/>
              <a:t>SMP</a:t>
            </a:r>
          </a:p>
          <a:p>
            <a:pPr marR="0" algn="ctr" eaLnBrk="1" hangingPunct="1">
              <a:lnSpc>
                <a:spcPct val="90000"/>
              </a:lnSpc>
            </a:pPr>
            <a:r>
              <a:rPr lang="en-US" sz="2400" smtClean="0"/>
              <a:t>ASSOCIATE </a:t>
            </a:r>
            <a:r>
              <a:rPr lang="en-US" sz="2400" dirty="0" smtClean="0"/>
              <a:t>PROFESSOR</a:t>
            </a:r>
          </a:p>
          <a:p>
            <a:pPr marR="0" algn="ctr" eaLnBrk="1" hangingPunct="1">
              <a:lnSpc>
                <a:spcPct val="90000"/>
              </a:lnSpc>
            </a:pPr>
            <a:r>
              <a:rPr lang="en-US" sz="2400" dirty="0" smtClean="0"/>
              <a:t>AHMAD IBRAHIM KULLIYYAH OF LAWS</a:t>
            </a:r>
          </a:p>
          <a:p>
            <a:pPr marR="0" algn="ctr" eaLnBrk="1" hangingPunct="1">
              <a:lnSpc>
                <a:spcPct val="90000"/>
              </a:lnSpc>
            </a:pPr>
            <a:r>
              <a:rPr lang="en-US" sz="2400" b="1" dirty="0" smtClean="0"/>
              <a:t>INTERNATIONAL ISLAMIC UNIVERSITY MALAYSIA</a:t>
            </a:r>
            <a:endParaRPr lang="en-US" sz="2200" b="1" dirty="0" smtClean="0"/>
          </a:p>
          <a:p>
            <a:pPr marR="0" algn="ctr" eaLnBrk="1" hangingPunct="1">
              <a:lnSpc>
                <a:spcPct val="90000"/>
              </a:lnSpc>
            </a:pPr>
            <a:endParaRPr lang="en-US" sz="2200" dirty="0" smtClean="0"/>
          </a:p>
        </p:txBody>
      </p:sp>
      <p:sp>
        <p:nvSpPr>
          <p:cNvPr id="7" name="Footer Placeholder 6"/>
          <p:cNvSpPr>
            <a:spLocks noGrp="1"/>
          </p:cNvSpPr>
          <p:nvPr>
            <p:ph type="ftr" sz="quarter" idx="11"/>
          </p:nvPr>
        </p:nvSpPr>
        <p:spPr/>
        <p:txBody>
          <a:bodyPr/>
          <a:lstStyle/>
          <a:p>
            <a:pPr>
              <a:defRPr/>
            </a:pPr>
            <a:r>
              <a:rPr lang="en-US" smtClean="0"/>
              <a:t>ZULFAKAR/HHLC-IIUM/2015</a:t>
            </a:r>
            <a:endParaRPr lang="en-US"/>
          </a:p>
        </p:txBody>
      </p:sp>
      <p:sp>
        <p:nvSpPr>
          <p:cNvPr id="6" name="Slide Number Placeholder 5"/>
          <p:cNvSpPr>
            <a:spLocks noGrp="1"/>
          </p:cNvSpPr>
          <p:nvPr>
            <p:ph type="sldNum" sz="quarter" idx="12"/>
          </p:nvPr>
        </p:nvSpPr>
        <p:spPr/>
        <p:txBody>
          <a:bodyPr/>
          <a:lstStyle/>
          <a:p>
            <a:pPr>
              <a:defRPr/>
            </a:pPr>
            <a:fld id="{0B41BF07-8AED-4F2B-B64D-783B52912B94}"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l" eaLnBrk="1" hangingPunct="1">
              <a:defRPr/>
            </a:pPr>
            <a:r>
              <a:rPr lang="en-US" dirty="0" smtClean="0">
                <a:solidFill>
                  <a:srgbClr val="FF0000"/>
                </a:solidFill>
              </a:rPr>
              <a:t>	Jurisdictional conflict</a:t>
            </a:r>
            <a:endParaRPr lang="en-US" dirty="0">
              <a:solidFill>
                <a:srgbClr val="FF0000"/>
              </a:solidFill>
            </a:endParaRPr>
          </a:p>
        </p:txBody>
      </p:sp>
      <p:sp>
        <p:nvSpPr>
          <p:cNvPr id="37891" name="Subtitle 4"/>
          <p:cNvSpPr>
            <a:spLocks noGrp="1"/>
          </p:cNvSpPr>
          <p:nvPr>
            <p:ph type="subTitle" idx="1"/>
          </p:nvPr>
        </p:nvSpPr>
        <p:spPr>
          <a:xfrm>
            <a:off x="533400" y="3573015"/>
            <a:ext cx="7854950" cy="1408559"/>
          </a:xfrm>
        </p:spPr>
        <p:txBody>
          <a:bodyPr>
            <a:normAutofit lnSpcReduction="10000"/>
          </a:bodyPr>
          <a:lstStyle/>
          <a:p>
            <a:pPr marR="0" algn="ctr" eaLnBrk="1" hangingPunct="1"/>
            <a:r>
              <a:rPr lang="en-US" b="1" dirty="0" err="1" smtClean="0">
                <a:solidFill>
                  <a:srgbClr val="00B050"/>
                </a:solidFill>
              </a:rPr>
              <a:t>Shariah</a:t>
            </a:r>
            <a:r>
              <a:rPr lang="en-US" b="1" dirty="0" smtClean="0">
                <a:solidFill>
                  <a:srgbClr val="00B050"/>
                </a:solidFill>
              </a:rPr>
              <a:t> courts</a:t>
            </a:r>
          </a:p>
          <a:p>
            <a:pPr marR="0" algn="ctr" eaLnBrk="1" hangingPunct="1"/>
            <a:r>
              <a:rPr lang="en-US" b="1" dirty="0" err="1" smtClean="0">
                <a:solidFill>
                  <a:srgbClr val="FF0000"/>
                </a:solidFill>
              </a:rPr>
              <a:t>vs</a:t>
            </a:r>
            <a:endParaRPr lang="en-US" b="1" dirty="0" smtClean="0">
              <a:solidFill>
                <a:srgbClr val="FF0000"/>
              </a:solidFill>
            </a:endParaRPr>
          </a:p>
          <a:p>
            <a:pPr marR="0" algn="ctr" eaLnBrk="1" hangingPunct="1"/>
            <a:r>
              <a:rPr lang="en-US" b="1" dirty="0" smtClean="0">
                <a:solidFill>
                  <a:srgbClr val="0070C0"/>
                </a:solidFill>
              </a:rPr>
              <a:t>Civil courts</a:t>
            </a:r>
          </a:p>
        </p:txBody>
      </p:sp>
      <p:sp>
        <p:nvSpPr>
          <p:cNvPr id="7" name="Footer Placeholder 6"/>
          <p:cNvSpPr>
            <a:spLocks noGrp="1"/>
          </p:cNvSpPr>
          <p:nvPr>
            <p:ph type="ftr" sz="quarter" idx="11"/>
          </p:nvPr>
        </p:nvSpPr>
        <p:spPr/>
        <p:txBody>
          <a:bodyPr/>
          <a:lstStyle/>
          <a:p>
            <a:pPr>
              <a:defRPr/>
            </a:pPr>
            <a:r>
              <a:rPr lang="en-US" smtClean="0"/>
              <a:t>ZULFAKAR/HHLC-IIUM/2015</a:t>
            </a:r>
            <a:endParaRPr lang="en-US"/>
          </a:p>
        </p:txBody>
      </p:sp>
      <p:sp>
        <p:nvSpPr>
          <p:cNvPr id="6" name="Slide Number Placeholder 5"/>
          <p:cNvSpPr>
            <a:spLocks noGrp="1"/>
          </p:cNvSpPr>
          <p:nvPr>
            <p:ph type="sldNum" sz="quarter" idx="12"/>
          </p:nvPr>
        </p:nvSpPr>
        <p:spPr/>
        <p:txBody>
          <a:bodyPr/>
          <a:lstStyle/>
          <a:p>
            <a:pPr>
              <a:defRPr/>
            </a:pPr>
            <a:fld id="{B71B7247-92A8-49FD-AB4A-FB983AEB7854}"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ctrTitle"/>
          </p:nvPr>
        </p:nvSpPr>
        <p:spPr/>
        <p:txBody>
          <a:bodyPr/>
          <a:lstStyle/>
          <a:p>
            <a:pPr eaLnBrk="1" hangingPunct="1">
              <a:defRPr/>
            </a:pPr>
            <a:r>
              <a:rPr lang="en-US" dirty="0" smtClean="0"/>
              <a:t>Prior to 1988 Amendment</a:t>
            </a:r>
          </a:p>
        </p:txBody>
      </p:sp>
      <p:sp>
        <p:nvSpPr>
          <p:cNvPr id="23555" name="Rectangle 5"/>
          <p:cNvSpPr>
            <a:spLocks noGrp="1" noChangeArrowheads="1"/>
          </p:cNvSpPr>
          <p:nvPr>
            <p:ph type="subTitle" idx="1"/>
          </p:nvPr>
        </p:nvSpPr>
        <p:spPr/>
        <p:txBody>
          <a:bodyPr/>
          <a:lstStyle/>
          <a:p>
            <a:pPr algn="ctr" eaLnBrk="1" hangingPunct="1"/>
            <a:r>
              <a:rPr lang="en-US" sz="4000" dirty="0" smtClean="0">
                <a:solidFill>
                  <a:srgbClr val="0070C0"/>
                </a:solidFill>
              </a:rPr>
              <a:t>before amendment to ARTICLE 121(1)(A)</a:t>
            </a:r>
          </a:p>
        </p:txBody>
      </p:sp>
      <p:sp>
        <p:nvSpPr>
          <p:cNvPr id="4" name="Slide Number Placeholder 3"/>
          <p:cNvSpPr>
            <a:spLocks noGrp="1"/>
          </p:cNvSpPr>
          <p:nvPr>
            <p:ph type="sldNum" sz="quarter" idx="12"/>
          </p:nvPr>
        </p:nvSpPr>
        <p:spPr/>
        <p:txBody>
          <a:bodyPr/>
          <a:lstStyle/>
          <a:p>
            <a:fld id="{779734C1-26E1-4CD7-A367-8EF9014891D9}" type="slidenum">
              <a:rPr lang="en-US" smtClean="0"/>
              <a:t>3</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pPr eaLnBrk="1" hangingPunct="1">
              <a:defRPr/>
            </a:pPr>
            <a:r>
              <a:rPr lang="en-US" smtClean="0"/>
              <a:t>Cases prior to 1988 Amendment</a:t>
            </a:r>
          </a:p>
        </p:txBody>
      </p:sp>
      <p:sp>
        <p:nvSpPr>
          <p:cNvPr id="24579" name="Rectangle 3"/>
          <p:cNvSpPr>
            <a:spLocks noGrp="1" noChangeArrowheads="1"/>
          </p:cNvSpPr>
          <p:nvPr>
            <p:ph idx="1"/>
          </p:nvPr>
        </p:nvSpPr>
        <p:spPr/>
        <p:txBody>
          <a:bodyPr>
            <a:normAutofit fontScale="92500"/>
          </a:bodyPr>
          <a:lstStyle/>
          <a:p>
            <a:pPr eaLnBrk="1" hangingPunct="1"/>
            <a:r>
              <a:rPr lang="en-US" dirty="0" err="1" smtClean="0"/>
              <a:t>Ainan</a:t>
            </a:r>
            <a:r>
              <a:rPr lang="en-US" dirty="0" smtClean="0"/>
              <a:t> bin Mahmud v. </a:t>
            </a:r>
            <a:r>
              <a:rPr lang="en-US" dirty="0" err="1" smtClean="0"/>
              <a:t>Syed</a:t>
            </a:r>
            <a:r>
              <a:rPr lang="en-US" dirty="0" smtClean="0"/>
              <a:t> Abu </a:t>
            </a:r>
            <a:r>
              <a:rPr lang="en-US" dirty="0" err="1" smtClean="0"/>
              <a:t>Bakar</a:t>
            </a:r>
            <a:r>
              <a:rPr lang="en-US" dirty="0" smtClean="0"/>
              <a:t> </a:t>
            </a:r>
          </a:p>
          <a:p>
            <a:pPr eaLnBrk="1" hangingPunct="1">
              <a:buNone/>
            </a:pPr>
            <a:r>
              <a:rPr lang="en-US" dirty="0" smtClean="0"/>
              <a:t>   (legitimacy of a child </a:t>
            </a:r>
            <a:r>
              <a:rPr lang="en-US" dirty="0" err="1" smtClean="0"/>
              <a:t>vs</a:t>
            </a:r>
            <a:r>
              <a:rPr lang="en-US" dirty="0" smtClean="0"/>
              <a:t> S. 112)</a:t>
            </a:r>
          </a:p>
          <a:p>
            <a:pPr eaLnBrk="1" hangingPunct="1"/>
            <a:endParaRPr lang="en-US" dirty="0" smtClean="0"/>
          </a:p>
          <a:p>
            <a:pPr eaLnBrk="1" hangingPunct="1"/>
            <a:endParaRPr lang="en-US" dirty="0" smtClean="0"/>
          </a:p>
          <a:p>
            <a:pPr eaLnBrk="1" hangingPunct="1"/>
            <a:r>
              <a:rPr lang="en-US" dirty="0" err="1" smtClean="0"/>
              <a:t>Nafsiah</a:t>
            </a:r>
            <a:r>
              <a:rPr lang="en-US" dirty="0" smtClean="0"/>
              <a:t> v. Abdul </a:t>
            </a:r>
            <a:r>
              <a:rPr lang="en-US" dirty="0" err="1" smtClean="0"/>
              <a:t>Majid</a:t>
            </a:r>
            <a:r>
              <a:rPr lang="en-US" dirty="0" smtClean="0"/>
              <a:t> [1969] breach of promise to marry </a:t>
            </a:r>
          </a:p>
          <a:p>
            <a:pPr eaLnBrk="1" hangingPunct="1"/>
            <a:endParaRPr lang="en-US" dirty="0" smtClean="0"/>
          </a:p>
          <a:p>
            <a:pPr eaLnBrk="1" hangingPunct="1">
              <a:buNone/>
            </a:pPr>
            <a:endParaRPr lang="en-US" dirty="0" smtClean="0"/>
          </a:p>
          <a:p>
            <a:pPr eaLnBrk="1" hangingPunct="1"/>
            <a:endParaRPr lang="en-US" dirty="0" smtClean="0"/>
          </a:p>
          <a:p>
            <a:pPr eaLnBrk="1" hangingPunct="1"/>
            <a:r>
              <a:rPr lang="en-US" dirty="0" err="1" smtClean="0"/>
              <a:t>Myriam</a:t>
            </a:r>
            <a:r>
              <a:rPr lang="en-US" dirty="0" smtClean="0"/>
              <a:t> v. Mohamed </a:t>
            </a:r>
            <a:r>
              <a:rPr lang="en-US" dirty="0" err="1" smtClean="0"/>
              <a:t>Ariff</a:t>
            </a:r>
            <a:r>
              <a:rPr lang="en-US" dirty="0" smtClean="0"/>
              <a:t> [1971](guardianship Act is general application)</a:t>
            </a:r>
          </a:p>
        </p:txBody>
      </p:sp>
      <p:sp>
        <p:nvSpPr>
          <p:cNvPr id="4" name="Slide Number Placeholder 3"/>
          <p:cNvSpPr>
            <a:spLocks noGrp="1"/>
          </p:cNvSpPr>
          <p:nvPr>
            <p:ph type="sldNum" sz="quarter" idx="12"/>
          </p:nvPr>
        </p:nvSpPr>
        <p:spPr/>
        <p:txBody>
          <a:bodyPr/>
          <a:lstStyle/>
          <a:p>
            <a:fld id="{779734C1-26E1-4CD7-A367-8EF9014891D9}" type="slidenum">
              <a:rPr lang="en-US" smtClean="0"/>
              <a:t>4</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ctrTitle"/>
          </p:nvPr>
        </p:nvSpPr>
        <p:spPr>
          <a:xfrm>
            <a:off x="685800" y="1600200"/>
            <a:ext cx="7772400" cy="762000"/>
          </a:xfrm>
        </p:spPr>
        <p:txBody>
          <a:bodyPr>
            <a:normAutofit fontScale="90000"/>
          </a:bodyPr>
          <a:lstStyle/>
          <a:p>
            <a:pPr algn="ctr" eaLnBrk="1" hangingPunct="1">
              <a:defRPr/>
            </a:pPr>
            <a:r>
              <a:rPr lang="en-US" dirty="0" smtClean="0">
                <a:solidFill>
                  <a:srgbClr val="FF0000"/>
                </a:solidFill>
                <a:latin typeface="Arial Black" pitchFamily="34" charset="0"/>
              </a:rPr>
              <a:t>Article 121(1)(A)</a:t>
            </a:r>
          </a:p>
        </p:txBody>
      </p:sp>
      <p:sp>
        <p:nvSpPr>
          <p:cNvPr id="30723" name="Rectangle 5"/>
          <p:cNvSpPr>
            <a:spLocks noGrp="1" noChangeArrowheads="1"/>
          </p:cNvSpPr>
          <p:nvPr>
            <p:ph type="subTitle" idx="1"/>
          </p:nvPr>
        </p:nvSpPr>
        <p:spPr>
          <a:xfrm>
            <a:off x="1371600" y="2514600"/>
            <a:ext cx="6400800" cy="3200400"/>
          </a:xfrm>
        </p:spPr>
        <p:txBody>
          <a:bodyPr/>
          <a:lstStyle/>
          <a:p>
            <a:pPr algn="ctr" eaLnBrk="1" hangingPunct="1"/>
            <a:r>
              <a:rPr lang="en-US" sz="3600" dirty="0" smtClean="0">
                <a:solidFill>
                  <a:schemeClr val="tx1">
                    <a:lumMod val="95000"/>
                    <a:lumOff val="5000"/>
                  </a:schemeClr>
                </a:solidFill>
              </a:rPr>
              <a:t>The courts referred to in clause (1) shall have no jurisdiction in respect of any matter within the jurisdiction of the </a:t>
            </a:r>
            <a:r>
              <a:rPr lang="en-US" sz="3600" dirty="0" err="1" smtClean="0">
                <a:solidFill>
                  <a:schemeClr val="tx1">
                    <a:lumMod val="95000"/>
                    <a:lumOff val="5000"/>
                  </a:schemeClr>
                </a:solidFill>
              </a:rPr>
              <a:t>Syariah</a:t>
            </a:r>
            <a:r>
              <a:rPr lang="en-US" sz="3600" dirty="0" smtClean="0">
                <a:solidFill>
                  <a:schemeClr val="tx1">
                    <a:lumMod val="95000"/>
                    <a:lumOff val="5000"/>
                  </a:schemeClr>
                </a:solidFill>
              </a:rPr>
              <a:t> courts.</a:t>
            </a:r>
          </a:p>
        </p:txBody>
      </p:sp>
      <p:sp>
        <p:nvSpPr>
          <p:cNvPr id="4" name="Slide Number Placeholder 3"/>
          <p:cNvSpPr>
            <a:spLocks noGrp="1"/>
          </p:cNvSpPr>
          <p:nvPr>
            <p:ph type="sldNum" sz="quarter" idx="12"/>
          </p:nvPr>
        </p:nvSpPr>
        <p:spPr/>
        <p:txBody>
          <a:bodyPr/>
          <a:lstStyle/>
          <a:p>
            <a:fld id="{779734C1-26E1-4CD7-A367-8EF9014891D9}" type="slidenum">
              <a:rPr lang="en-US" smtClean="0"/>
              <a:t>5</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fontScale="90000"/>
          </a:bodyPr>
          <a:lstStyle/>
          <a:p>
            <a:pPr eaLnBrk="1" hangingPunct="1">
              <a:defRPr/>
            </a:pPr>
            <a:r>
              <a:rPr lang="en-GB" smtClean="0"/>
              <a:t>MAIPP V. Shaikh Zolkaffilly </a:t>
            </a:r>
            <a:br>
              <a:rPr lang="en-GB" smtClean="0"/>
            </a:br>
            <a:r>
              <a:rPr lang="en-GB" sz="3200" smtClean="0"/>
              <a:t>(2003) 3 MLJ 705</a:t>
            </a:r>
            <a:endParaRPr lang="en-US" smtClean="0"/>
          </a:p>
        </p:txBody>
      </p:sp>
      <p:sp>
        <p:nvSpPr>
          <p:cNvPr id="51203" name="Rectangle 3"/>
          <p:cNvSpPr>
            <a:spLocks noGrp="1" noChangeArrowheads="1"/>
          </p:cNvSpPr>
          <p:nvPr>
            <p:ph idx="1"/>
          </p:nvPr>
        </p:nvSpPr>
        <p:spPr>
          <a:ln>
            <a:solidFill>
              <a:schemeClr val="accent1"/>
            </a:solidFill>
          </a:ln>
        </p:spPr>
        <p:txBody>
          <a:bodyPr/>
          <a:lstStyle/>
          <a:p>
            <a:pPr eaLnBrk="1" hangingPunct="1"/>
            <a:r>
              <a:rPr lang="en-GB" dirty="0" smtClean="0">
                <a:solidFill>
                  <a:srgbClr val="FF0000"/>
                </a:solidFill>
              </a:rPr>
              <a:t>Subject matter </a:t>
            </a:r>
            <a:r>
              <a:rPr lang="en-GB" dirty="0" smtClean="0"/>
              <a:t>is </a:t>
            </a:r>
            <a:r>
              <a:rPr lang="en-GB" dirty="0" err="1" smtClean="0">
                <a:solidFill>
                  <a:srgbClr val="FF0000"/>
                </a:solidFill>
              </a:rPr>
              <a:t>wakaf</a:t>
            </a:r>
            <a:r>
              <a:rPr lang="en-GB" dirty="0" smtClean="0"/>
              <a:t>-land.</a:t>
            </a:r>
          </a:p>
          <a:p>
            <a:pPr eaLnBrk="1" hangingPunct="1"/>
            <a:r>
              <a:rPr lang="en-GB" dirty="0" smtClean="0"/>
              <a:t>H/Ct and CA used </a:t>
            </a:r>
            <a:r>
              <a:rPr lang="en-GB" dirty="0" smtClean="0">
                <a:solidFill>
                  <a:srgbClr val="C00000"/>
                </a:solidFill>
              </a:rPr>
              <a:t>remedy approach</a:t>
            </a:r>
            <a:r>
              <a:rPr lang="en-GB" dirty="0" smtClean="0"/>
              <a:t>-injunction</a:t>
            </a:r>
          </a:p>
          <a:p>
            <a:pPr eaLnBrk="1" hangingPunct="1"/>
            <a:r>
              <a:rPr lang="en-GB" dirty="0" smtClean="0"/>
              <a:t>Adopted decision made by AK </a:t>
            </a:r>
            <a:r>
              <a:rPr lang="en-GB" dirty="0" err="1" smtClean="0"/>
              <a:t>Sulaiman</a:t>
            </a:r>
            <a:r>
              <a:rPr lang="en-GB" dirty="0" smtClean="0"/>
              <a:t> in Md. Hakim Lee</a:t>
            </a:r>
            <a:r>
              <a:rPr lang="en-GB" dirty="0" smtClean="0">
                <a:latin typeface="Times New Roman" pitchFamily="18" charset="0"/>
              </a:rPr>
              <a:t>’</a:t>
            </a:r>
            <a:r>
              <a:rPr lang="en-GB" dirty="0" smtClean="0"/>
              <a:t>s case.</a:t>
            </a:r>
          </a:p>
          <a:p>
            <a:pPr eaLnBrk="1" hangingPunct="1"/>
            <a:r>
              <a:rPr lang="en-GB" dirty="0" smtClean="0"/>
              <a:t>FC Held: The fact that the P may not have his remedy in </a:t>
            </a:r>
            <a:r>
              <a:rPr lang="en-GB" dirty="0" err="1" smtClean="0"/>
              <a:t>Syariah</a:t>
            </a:r>
            <a:r>
              <a:rPr lang="en-GB" dirty="0" smtClean="0"/>
              <a:t> </a:t>
            </a:r>
            <a:r>
              <a:rPr lang="en-GB" dirty="0" smtClean="0"/>
              <a:t>Ct would not make the jurisdiction exercisable by the civil court.</a:t>
            </a:r>
            <a:endParaRPr lang="en-US" dirty="0" smtClean="0"/>
          </a:p>
        </p:txBody>
      </p:sp>
      <p:sp>
        <p:nvSpPr>
          <p:cNvPr id="4" name="Slide Number Placeholder 3"/>
          <p:cNvSpPr>
            <a:spLocks noGrp="1"/>
          </p:cNvSpPr>
          <p:nvPr>
            <p:ph type="sldNum" sz="quarter" idx="12"/>
          </p:nvPr>
        </p:nvSpPr>
        <p:spPr/>
        <p:txBody>
          <a:bodyPr/>
          <a:lstStyle/>
          <a:p>
            <a:fld id="{779734C1-26E1-4CD7-A367-8EF9014891D9}" type="slidenum">
              <a:rPr lang="en-US" smtClean="0"/>
              <a:t>6</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ctrTitle"/>
          </p:nvPr>
        </p:nvSpPr>
        <p:spPr>
          <a:xfrm>
            <a:off x="685800" y="914400"/>
            <a:ext cx="7772400" cy="1143000"/>
          </a:xfrm>
        </p:spPr>
        <p:txBody>
          <a:bodyPr>
            <a:normAutofit fontScale="90000"/>
          </a:bodyPr>
          <a:lstStyle/>
          <a:p>
            <a:pPr eaLnBrk="1" hangingPunct="1">
              <a:defRPr/>
            </a:pPr>
            <a:r>
              <a:rPr lang="en-GB" sz="4000" dirty="0" smtClean="0">
                <a:solidFill>
                  <a:srgbClr val="FF0000"/>
                </a:solidFill>
                <a:latin typeface="Arial Black" pitchFamily="34" charset="0"/>
              </a:rPr>
              <a:t>LINA JOY v MAIWP &amp; Others </a:t>
            </a:r>
            <a:r>
              <a:rPr lang="en-GB" sz="2400" dirty="0" smtClean="0">
                <a:solidFill>
                  <a:srgbClr val="FF0000"/>
                </a:solidFill>
                <a:latin typeface="Arial Black" pitchFamily="34" charset="0"/>
              </a:rPr>
              <a:t>[2007] 4 MLJ 585</a:t>
            </a:r>
            <a:endParaRPr lang="en-US" dirty="0" smtClean="0">
              <a:solidFill>
                <a:srgbClr val="FF0000"/>
              </a:solidFill>
              <a:latin typeface="Arial Black" pitchFamily="34" charset="0"/>
            </a:endParaRPr>
          </a:p>
        </p:txBody>
      </p:sp>
      <p:sp>
        <p:nvSpPr>
          <p:cNvPr id="52227" name="Rectangle 3"/>
          <p:cNvSpPr>
            <a:spLocks noGrp="1" noChangeArrowheads="1"/>
          </p:cNvSpPr>
          <p:nvPr>
            <p:ph type="subTitle" idx="1"/>
          </p:nvPr>
        </p:nvSpPr>
        <p:spPr>
          <a:xfrm>
            <a:off x="1371600" y="3048000"/>
            <a:ext cx="6400800" cy="2667000"/>
          </a:xfrm>
        </p:spPr>
        <p:txBody>
          <a:bodyPr/>
          <a:lstStyle/>
          <a:p>
            <a:pPr algn="l" eaLnBrk="1" hangingPunct="1"/>
            <a:r>
              <a:rPr lang="en-GB" dirty="0" smtClean="0"/>
              <a:t>FC Held: on the issue of her right to apostate and her current status </a:t>
            </a:r>
            <a:r>
              <a:rPr lang="en-GB" dirty="0" err="1" smtClean="0"/>
              <a:t>ie</a:t>
            </a:r>
            <a:r>
              <a:rPr lang="en-GB" dirty="0" smtClean="0"/>
              <a:t>. a </a:t>
            </a:r>
            <a:r>
              <a:rPr lang="en-GB" dirty="0" err="1" smtClean="0"/>
              <a:t>muslim</a:t>
            </a:r>
            <a:r>
              <a:rPr lang="en-GB" dirty="0" smtClean="0"/>
              <a:t> or not, the </a:t>
            </a:r>
            <a:r>
              <a:rPr lang="en-GB" dirty="0" smtClean="0"/>
              <a:t>matter </a:t>
            </a:r>
            <a:r>
              <a:rPr lang="en-GB" dirty="0" smtClean="0"/>
              <a:t>falls under the jurisdiction of the </a:t>
            </a:r>
            <a:r>
              <a:rPr lang="en-GB" dirty="0" err="1" smtClean="0"/>
              <a:t>Syariah</a:t>
            </a:r>
            <a:r>
              <a:rPr lang="en-GB" dirty="0" smtClean="0"/>
              <a:t> Court</a:t>
            </a:r>
            <a:r>
              <a:rPr lang="en-GB" dirty="0" smtClean="0"/>
              <a:t>.</a:t>
            </a:r>
          </a:p>
          <a:p>
            <a:pPr algn="l"/>
            <a:endParaRPr lang="en-GB" dirty="0" smtClean="0"/>
          </a:p>
          <a:p>
            <a:pPr algn="l"/>
            <a:r>
              <a:rPr lang="en-GB" dirty="0" smtClean="0"/>
              <a:t>Note: FC used </a:t>
            </a:r>
            <a:r>
              <a:rPr lang="en-GB" dirty="0"/>
              <a:t> </a:t>
            </a:r>
            <a:r>
              <a:rPr lang="en-GB" dirty="0" smtClean="0"/>
              <a:t>‘subject-matter approach’</a:t>
            </a:r>
            <a:endParaRPr lang="en-US" dirty="0" smtClean="0"/>
          </a:p>
        </p:txBody>
      </p:sp>
      <p:sp>
        <p:nvSpPr>
          <p:cNvPr id="4" name="Slide Number Placeholder 3"/>
          <p:cNvSpPr>
            <a:spLocks noGrp="1"/>
          </p:cNvSpPr>
          <p:nvPr>
            <p:ph type="sldNum" sz="quarter" idx="12"/>
          </p:nvPr>
        </p:nvSpPr>
        <p:spPr/>
        <p:txBody>
          <a:bodyPr/>
          <a:lstStyle/>
          <a:p>
            <a:fld id="{779734C1-26E1-4CD7-A367-8EF9014891D9}" type="slidenum">
              <a:rPr lang="en-US" smtClean="0"/>
              <a:t>7</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b="1" dirty="0" err="1" smtClean="0"/>
              <a:t>Hibah</a:t>
            </a:r>
            <a:r>
              <a:rPr lang="en-US" b="1" dirty="0" smtClean="0"/>
              <a:t> (gift) </a:t>
            </a:r>
            <a:r>
              <a:rPr lang="en-US" b="1" dirty="0" smtClean="0"/>
              <a:t>vs </a:t>
            </a:r>
            <a:r>
              <a:rPr lang="en-US" b="1" dirty="0" smtClean="0"/>
              <a:t>Probate (will)</a:t>
            </a:r>
            <a:endParaRPr lang="en-US" b="1" dirty="0" smtClean="0"/>
          </a:p>
        </p:txBody>
      </p:sp>
      <p:sp>
        <p:nvSpPr>
          <p:cNvPr id="38915" name="Content Placeholder 2"/>
          <p:cNvSpPr>
            <a:spLocks noGrp="1"/>
          </p:cNvSpPr>
          <p:nvPr>
            <p:ph idx="1"/>
          </p:nvPr>
        </p:nvSpPr>
        <p:spPr/>
        <p:txBody>
          <a:bodyPr>
            <a:normAutofit fontScale="92500" lnSpcReduction="10000"/>
          </a:bodyPr>
          <a:lstStyle/>
          <a:p>
            <a:r>
              <a:rPr lang="en-US" b="1" dirty="0" smtClean="0"/>
              <a:t>LATIFAH MAT ZIN V. ROSMAWATI SHARIBUN &amp; ANOR </a:t>
            </a:r>
            <a:r>
              <a:rPr lang="en-US" b="1" dirty="0"/>
              <a:t>[2007] 5 CLJ 253</a:t>
            </a:r>
            <a:endParaRPr lang="en-US" dirty="0" smtClean="0"/>
          </a:p>
          <a:p>
            <a:r>
              <a:rPr lang="en-US" dirty="0" smtClean="0"/>
              <a:t>FC</a:t>
            </a:r>
            <a:r>
              <a:rPr lang="en-US" dirty="0" smtClean="0"/>
              <a:t> held:</a:t>
            </a:r>
          </a:p>
          <a:p>
            <a:r>
              <a:rPr lang="en-US" sz="2400" b="1" dirty="0">
                <a:solidFill>
                  <a:prstClr val="black"/>
                </a:solidFill>
              </a:rPr>
              <a:t>(1)</a:t>
            </a:r>
            <a:r>
              <a:rPr lang="en-US" sz="2400" dirty="0">
                <a:solidFill>
                  <a:prstClr val="black"/>
                </a:solidFill>
              </a:rPr>
              <a:t> Both the civil and </a:t>
            </a:r>
            <a:r>
              <a:rPr lang="en-US" sz="2400" dirty="0" err="1">
                <a:solidFill>
                  <a:prstClr val="black"/>
                </a:solidFill>
              </a:rPr>
              <a:t>syariah</a:t>
            </a:r>
            <a:r>
              <a:rPr lang="en-US" sz="2400" dirty="0">
                <a:solidFill>
                  <a:prstClr val="black"/>
                </a:solidFill>
              </a:rPr>
              <a:t> courts are creatures of statutes and owe their existence to statutes, namely the </a:t>
            </a:r>
            <a:r>
              <a:rPr lang="en-US" sz="2400" dirty="0">
                <a:solidFill>
                  <a:prstClr val="black"/>
                </a:solidFill>
                <a:hlinkClick r:id="rId2"/>
              </a:rPr>
              <a:t>Federal Constitution</a:t>
            </a:r>
            <a:r>
              <a:rPr lang="en-US" sz="2400" dirty="0">
                <a:solidFill>
                  <a:prstClr val="black"/>
                </a:solidFill>
              </a:rPr>
              <a:t>, the Acts of Parliament and the State Enactments as the case may be. So it is to the relevant statutes that they should look to, to determine whether they have </a:t>
            </a:r>
            <a:r>
              <a:rPr lang="en-US" sz="2400" b="1" dirty="0">
                <a:solidFill>
                  <a:prstClr val="black"/>
                </a:solidFill>
              </a:rPr>
              <a:t>jurisdiction</a:t>
            </a:r>
            <a:r>
              <a:rPr lang="en-US" sz="2400" dirty="0">
                <a:solidFill>
                  <a:prstClr val="black"/>
                </a:solidFill>
              </a:rPr>
              <a:t> or not. However, just because the other court does not have </a:t>
            </a:r>
            <a:r>
              <a:rPr lang="en-US" sz="2400" b="1" dirty="0">
                <a:solidFill>
                  <a:prstClr val="black"/>
                </a:solidFill>
              </a:rPr>
              <a:t>jurisdiction</a:t>
            </a:r>
            <a:r>
              <a:rPr lang="en-US" sz="2400" dirty="0">
                <a:solidFill>
                  <a:prstClr val="black"/>
                </a:solidFill>
              </a:rPr>
              <a:t> over a matter does not mean that it has </a:t>
            </a:r>
            <a:r>
              <a:rPr lang="en-US" sz="2400" b="1" dirty="0">
                <a:solidFill>
                  <a:prstClr val="black"/>
                </a:solidFill>
              </a:rPr>
              <a:t>jurisdiction</a:t>
            </a:r>
            <a:r>
              <a:rPr lang="en-US" sz="2400" dirty="0">
                <a:solidFill>
                  <a:prstClr val="black"/>
                </a:solidFill>
              </a:rPr>
              <a:t> over it.</a:t>
            </a:r>
            <a:endParaRPr lang="en-US" sz="2400" dirty="0" smtClean="0"/>
          </a:p>
          <a:p>
            <a:endParaRPr lang="en-US" dirty="0" smtClean="0"/>
          </a:p>
          <a:p>
            <a:pPr marL="0" indent="0">
              <a:buNone/>
            </a:pPr>
            <a:r>
              <a:rPr lang="en-US" dirty="0" smtClean="0"/>
              <a:t>  </a:t>
            </a:r>
          </a:p>
          <a:p>
            <a:endParaRPr lang="en-US" dirty="0" smtClean="0"/>
          </a:p>
        </p:txBody>
      </p:sp>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B8F89BBA-9E56-4B0A-AD62-DFBE26DB47E0}"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04850"/>
            <a:ext cx="8229600" cy="636588"/>
          </a:xfrm>
        </p:spPr>
        <p:txBody>
          <a:bodyPr>
            <a:normAutofit fontScale="90000"/>
          </a:bodyPr>
          <a:lstStyle/>
          <a:p>
            <a:r>
              <a:rPr lang="en-US" smtClean="0"/>
              <a:t>Held:</a:t>
            </a:r>
          </a:p>
        </p:txBody>
      </p:sp>
      <p:sp>
        <p:nvSpPr>
          <p:cNvPr id="39939" name="Content Placeholder 2"/>
          <p:cNvSpPr>
            <a:spLocks noGrp="1"/>
          </p:cNvSpPr>
          <p:nvPr>
            <p:ph idx="1"/>
          </p:nvPr>
        </p:nvSpPr>
        <p:spPr>
          <a:xfrm>
            <a:off x="457200" y="1484313"/>
            <a:ext cx="8229600" cy="4840287"/>
          </a:xfrm>
        </p:spPr>
        <p:txBody>
          <a:bodyPr/>
          <a:lstStyle/>
          <a:p>
            <a:r>
              <a:rPr lang="en-US" sz="2400" dirty="0" smtClean="0"/>
              <a:t>Thus</a:t>
            </a:r>
            <a:r>
              <a:rPr lang="en-US" sz="2400" dirty="0" smtClean="0"/>
              <a:t>, if one of the parties is a non-Muslim, the </a:t>
            </a:r>
            <a:r>
              <a:rPr lang="en-US" sz="2400" dirty="0" err="1" smtClean="0"/>
              <a:t>syariah</a:t>
            </a:r>
            <a:r>
              <a:rPr lang="en-US" sz="2400" dirty="0" smtClean="0"/>
              <a:t> court does not have </a:t>
            </a:r>
            <a:r>
              <a:rPr lang="en-US" sz="2400" b="1" dirty="0" smtClean="0"/>
              <a:t>jurisdiction</a:t>
            </a:r>
            <a:r>
              <a:rPr lang="en-US" sz="2400" dirty="0" smtClean="0"/>
              <a:t> over the case, even if the subject matter falls within its </a:t>
            </a:r>
            <a:r>
              <a:rPr lang="en-US" sz="2400" b="1" dirty="0" smtClean="0"/>
              <a:t>jurisdiction</a:t>
            </a:r>
            <a:r>
              <a:rPr lang="en-US" sz="2400" dirty="0" smtClean="0"/>
              <a:t> . Likewise, just because one of the parties is a non-Muslim does not mean that the civil court has </a:t>
            </a:r>
            <a:r>
              <a:rPr lang="en-US" sz="2400" b="1" dirty="0" smtClean="0"/>
              <a:t>jurisdiction</a:t>
            </a:r>
            <a:r>
              <a:rPr lang="en-US" sz="2400" dirty="0" smtClean="0"/>
              <a:t> over the case if the subject matter is not within its </a:t>
            </a:r>
            <a:r>
              <a:rPr lang="en-US" sz="2400" b="1" dirty="0" smtClean="0"/>
              <a:t>jurisdiction</a:t>
            </a:r>
            <a:r>
              <a:rPr lang="en-US" sz="2400" dirty="0" smtClean="0"/>
              <a:t> . Consequently, there may be cases over which neither court has </a:t>
            </a:r>
            <a:r>
              <a:rPr lang="en-US" sz="2400" b="1" dirty="0" smtClean="0"/>
              <a:t>jurisdiction</a:t>
            </a:r>
            <a:r>
              <a:rPr lang="en-US" sz="2400" dirty="0" smtClean="0"/>
              <a:t> and in which some of the issues fall within the </a:t>
            </a:r>
            <a:r>
              <a:rPr lang="en-US" sz="2400" b="1" dirty="0" smtClean="0"/>
              <a:t>jurisdiction</a:t>
            </a:r>
            <a:r>
              <a:rPr lang="en-US" sz="2400" dirty="0" smtClean="0"/>
              <a:t> of the civil court while the rest fall within the </a:t>
            </a:r>
            <a:r>
              <a:rPr lang="en-US" sz="2400" b="1" dirty="0" smtClean="0"/>
              <a:t>jurisdiction</a:t>
            </a:r>
            <a:r>
              <a:rPr lang="en-US" sz="2400" dirty="0" smtClean="0"/>
              <a:t> of the </a:t>
            </a:r>
            <a:r>
              <a:rPr lang="en-US" sz="2400" dirty="0" err="1" smtClean="0"/>
              <a:t>syariah</a:t>
            </a:r>
            <a:r>
              <a:rPr lang="en-US" sz="2400" dirty="0" smtClean="0"/>
              <a:t> court. (paras 45, 46 &amp; 48)</a:t>
            </a:r>
          </a:p>
          <a:p>
            <a:endParaRPr lang="en-US" dirty="0" smtClean="0"/>
          </a:p>
        </p:txBody>
      </p:sp>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CDCB343A-EA4D-4FA7-980A-29939E96D14B}"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704850"/>
            <a:ext cx="8229600" cy="708025"/>
          </a:xfrm>
        </p:spPr>
        <p:txBody>
          <a:bodyPr>
            <a:normAutofit/>
          </a:bodyPr>
          <a:lstStyle/>
          <a:p>
            <a:r>
              <a:rPr lang="en-US" sz="2800" dirty="0" smtClean="0">
                <a:solidFill>
                  <a:schemeClr val="tx1"/>
                </a:solidFill>
              </a:rPr>
              <a:t>Held:</a:t>
            </a:r>
          </a:p>
        </p:txBody>
      </p:sp>
      <p:sp>
        <p:nvSpPr>
          <p:cNvPr id="40963" name="Content Placeholder 2"/>
          <p:cNvSpPr>
            <a:spLocks noGrp="1"/>
          </p:cNvSpPr>
          <p:nvPr>
            <p:ph idx="1"/>
          </p:nvPr>
        </p:nvSpPr>
        <p:spPr>
          <a:xfrm>
            <a:off x="467544" y="1412776"/>
            <a:ext cx="8229600" cy="4695825"/>
          </a:xfrm>
        </p:spPr>
        <p:txBody>
          <a:bodyPr>
            <a:normAutofit lnSpcReduction="10000"/>
          </a:bodyPr>
          <a:lstStyle/>
          <a:p>
            <a:r>
              <a:rPr lang="en-US" sz="2000" b="1" dirty="0" smtClean="0"/>
              <a:t>(5)</a:t>
            </a:r>
            <a:r>
              <a:rPr lang="en-US" sz="2000" dirty="0" smtClean="0"/>
              <a:t> In the circumstances, this court is inclined to answer the question that touches the crux of the case which disposes of the appeal in its own way as follows: where a question arises as to whether a specific property forms part of the assets of an estate of a deceased person who is Muslim in a petition for a Letter of Administration in the civil High Court, </a:t>
            </a:r>
            <a:r>
              <a:rPr lang="en-US" sz="2400" dirty="0" smtClean="0"/>
              <a:t>the answer to which depends on whether there was a gift </a:t>
            </a:r>
            <a:r>
              <a:rPr lang="en-US" sz="2400" i="1" dirty="0" smtClean="0"/>
              <a:t>inter </a:t>
            </a:r>
            <a:r>
              <a:rPr lang="en-US" sz="2400" i="1" dirty="0" err="1" smtClean="0"/>
              <a:t>vivos</a:t>
            </a:r>
            <a:r>
              <a:rPr lang="en-US" sz="2400" dirty="0" smtClean="0"/>
              <a:t> or not, that question shall be determined in accordance with the Islamic law of gift </a:t>
            </a:r>
            <a:r>
              <a:rPr lang="en-US" sz="2400" i="1" dirty="0" smtClean="0"/>
              <a:t>inter </a:t>
            </a:r>
            <a:r>
              <a:rPr lang="en-US" sz="2400" i="1" dirty="0" err="1" smtClean="0"/>
              <a:t>vivos</a:t>
            </a:r>
            <a:r>
              <a:rPr lang="en-US" sz="2400" dirty="0" smtClean="0"/>
              <a:t> or </a:t>
            </a:r>
            <a:r>
              <a:rPr lang="en-US" sz="2400" dirty="0" err="1" smtClean="0"/>
              <a:t>hibah</a:t>
            </a:r>
            <a:r>
              <a:rPr lang="en-US" sz="2400" dirty="0" smtClean="0"/>
              <a:t>. The determination of that issue and the beneficiary or beneficiaries entitled to it and in what proportion, if relevant, is within the jurisdiction of the </a:t>
            </a:r>
            <a:r>
              <a:rPr lang="en-US" sz="2400" b="1" dirty="0" err="1" smtClean="0"/>
              <a:t>syariah</a:t>
            </a:r>
            <a:r>
              <a:rPr lang="en-US" sz="2400" b="1" dirty="0" smtClean="0"/>
              <a:t> court </a:t>
            </a:r>
            <a:r>
              <a:rPr lang="en-US" sz="2400" dirty="0" smtClean="0"/>
              <a:t>and the </a:t>
            </a:r>
            <a:r>
              <a:rPr lang="en-US" sz="2400" b="1" dirty="0" smtClean="0"/>
              <a:t>civil court </a:t>
            </a:r>
            <a:r>
              <a:rPr lang="en-US" sz="2400" dirty="0" smtClean="0"/>
              <a:t>shall give effect to it in the grant of a Letter of Administration, and subsequently, in distributing the estate. </a:t>
            </a:r>
          </a:p>
        </p:txBody>
      </p:sp>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50863095-8C0E-4034-A67B-124CE39564ED}"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143000"/>
          </a:xfrm>
        </p:spPr>
        <p:txBody>
          <a:bodyPr>
            <a:normAutofit fontScale="90000"/>
          </a:bodyPr>
          <a:lstStyle/>
          <a:p>
            <a:pPr algn="l" eaLnBrk="1" hangingPunct="1">
              <a:defRPr/>
            </a:pPr>
            <a:r>
              <a:rPr lang="en-GB" sz="4400" dirty="0" err="1" smtClean="0">
                <a:solidFill>
                  <a:srgbClr val="FF0000"/>
                </a:solidFill>
                <a:latin typeface="Arial Rounded MT Bold" pitchFamily="34" charset="0"/>
              </a:rPr>
              <a:t>Subashini</a:t>
            </a:r>
            <a:r>
              <a:rPr lang="en-GB" sz="4400" dirty="0" smtClean="0">
                <a:solidFill>
                  <a:srgbClr val="FF0000"/>
                </a:solidFill>
                <a:latin typeface="Arial Rounded MT Bold" pitchFamily="34" charset="0"/>
              </a:rPr>
              <a:t> v </a:t>
            </a:r>
            <a:r>
              <a:rPr lang="en-GB" sz="4400" dirty="0" err="1" smtClean="0">
                <a:solidFill>
                  <a:srgbClr val="FF0000"/>
                </a:solidFill>
                <a:latin typeface="Arial Rounded MT Bold" pitchFamily="34" charset="0"/>
              </a:rPr>
              <a:t>Saravanan</a:t>
            </a:r>
            <a:r>
              <a:rPr lang="en-GB" sz="4400" dirty="0" smtClean="0">
                <a:solidFill>
                  <a:srgbClr val="FF0000"/>
                </a:solidFill>
                <a:latin typeface="Arial Rounded MT Bold" pitchFamily="34" charset="0"/>
              </a:rPr>
              <a:t/>
            </a:r>
            <a:br>
              <a:rPr lang="en-GB" sz="4400" dirty="0" smtClean="0">
                <a:solidFill>
                  <a:srgbClr val="FF0000"/>
                </a:solidFill>
                <a:latin typeface="Arial Rounded MT Bold" pitchFamily="34" charset="0"/>
              </a:rPr>
            </a:br>
            <a:r>
              <a:rPr lang="en-GB" sz="3600" dirty="0" smtClean="0">
                <a:solidFill>
                  <a:srgbClr val="C00000"/>
                </a:solidFill>
                <a:latin typeface="Arial Rounded MT Bold" pitchFamily="34" charset="0"/>
              </a:rPr>
              <a:t>[2008] 2 MLJ 147 FC</a:t>
            </a:r>
            <a:endParaRPr lang="en-US" sz="3600" dirty="0">
              <a:solidFill>
                <a:srgbClr val="C00000"/>
              </a:solidFill>
              <a:latin typeface="Arial Rounded MT Bold" pitchFamily="34" charset="0"/>
            </a:endParaRPr>
          </a:p>
        </p:txBody>
      </p:sp>
      <p:sp>
        <p:nvSpPr>
          <p:cNvPr id="41987" name="Subtitle 2"/>
          <p:cNvSpPr>
            <a:spLocks noGrp="1"/>
          </p:cNvSpPr>
          <p:nvPr>
            <p:ph type="subTitle" idx="1"/>
          </p:nvPr>
        </p:nvSpPr>
        <p:spPr>
          <a:xfrm>
            <a:off x="1371600" y="2209800"/>
            <a:ext cx="6400800" cy="3505200"/>
          </a:xfrm>
        </p:spPr>
        <p:txBody>
          <a:bodyPr/>
          <a:lstStyle/>
          <a:p>
            <a:pPr marR="0" algn="l" eaLnBrk="1" hangingPunct="1"/>
            <a:r>
              <a:rPr lang="en-GB" smtClean="0"/>
              <a:t>Can SC nullifies the civil marriage?</a:t>
            </a:r>
          </a:p>
          <a:p>
            <a:pPr marR="0" algn="l" eaLnBrk="1" hangingPunct="1"/>
            <a:r>
              <a:rPr lang="en-GB" smtClean="0"/>
              <a:t>Can SC hears the custody claim?</a:t>
            </a:r>
          </a:p>
          <a:p>
            <a:pPr marR="0" algn="l" eaLnBrk="1" hangingPunct="1"/>
            <a:r>
              <a:rPr lang="en-GB" smtClean="0"/>
              <a:t>Can Civil Court hears the claim on maintenance etc.</a:t>
            </a:r>
          </a:p>
          <a:p>
            <a:pPr marR="0" algn="l" eaLnBrk="1" hangingPunct="1"/>
            <a:endParaRPr lang="en-GB" smtClean="0"/>
          </a:p>
          <a:p>
            <a:pPr marR="0" algn="l" eaLnBrk="1" hangingPunct="1"/>
            <a:r>
              <a:rPr lang="en-GB" smtClean="0"/>
              <a:t>See AILM at p. 240-282</a:t>
            </a:r>
            <a:endParaRPr lang="en-US" smtClean="0"/>
          </a:p>
        </p:txBody>
      </p:sp>
      <p:sp>
        <p:nvSpPr>
          <p:cNvPr id="5" name="Footer Placeholder 4"/>
          <p:cNvSpPr>
            <a:spLocks noGrp="1"/>
          </p:cNvSpPr>
          <p:nvPr>
            <p:ph type="ftr" sz="quarter" idx="11"/>
          </p:nvPr>
        </p:nvSpPr>
        <p:spPr/>
        <p:txBody>
          <a:bodyPr/>
          <a:lstStyle/>
          <a:p>
            <a:pPr>
              <a:defRPr/>
            </a:pPr>
            <a:r>
              <a:rPr lang="en-US" smtClean="0"/>
              <a:t>ZULFAKAR/HHLC-IIUM/2015</a:t>
            </a:r>
            <a:endParaRPr lang="en-US"/>
          </a:p>
        </p:txBody>
      </p:sp>
      <p:sp>
        <p:nvSpPr>
          <p:cNvPr id="4" name="Slide Number Placeholder 3"/>
          <p:cNvSpPr>
            <a:spLocks noGrp="1"/>
          </p:cNvSpPr>
          <p:nvPr>
            <p:ph type="sldNum" sz="quarter" idx="12"/>
          </p:nvPr>
        </p:nvSpPr>
        <p:spPr/>
        <p:txBody>
          <a:bodyPr/>
          <a:lstStyle/>
          <a:p>
            <a:pPr>
              <a:defRPr/>
            </a:pPr>
            <a:fld id="{3B07403E-4D03-4C88-BEE0-3CCAB0C4CDE7}"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908720"/>
            <a:ext cx="8229600" cy="648072"/>
          </a:xfrm>
        </p:spPr>
        <p:txBody>
          <a:bodyPr>
            <a:normAutofit/>
          </a:bodyPr>
          <a:lstStyle/>
          <a:p>
            <a:r>
              <a:rPr lang="en-MY" sz="1600" dirty="0" smtClean="0"/>
              <a:t>Brief fact:</a:t>
            </a:r>
            <a:endParaRPr lang="en-MY" sz="1600" dirty="0"/>
          </a:p>
        </p:txBody>
      </p:sp>
      <p:sp>
        <p:nvSpPr>
          <p:cNvPr id="3" name="Footer Placeholder 2"/>
          <p:cNvSpPr>
            <a:spLocks noGrp="1"/>
          </p:cNvSpPr>
          <p:nvPr>
            <p:ph type="ftr" sz="quarter" idx="11"/>
          </p:nvPr>
        </p:nvSpPr>
        <p:spPr/>
        <p:txBody>
          <a:bodyPr/>
          <a:lstStyle/>
          <a:p>
            <a:r>
              <a:rPr lang="en-US" smtClean="0"/>
              <a:t>ZULFAKAR/HHLC-IIUM/2015</a:t>
            </a:r>
            <a:endParaRPr lang="en-US"/>
          </a:p>
        </p:txBody>
      </p:sp>
      <p:sp>
        <p:nvSpPr>
          <p:cNvPr id="4" name="Slide Number Placeholder 3"/>
          <p:cNvSpPr>
            <a:spLocks noGrp="1"/>
          </p:cNvSpPr>
          <p:nvPr>
            <p:ph type="sldNum" sz="quarter" idx="12"/>
          </p:nvPr>
        </p:nvSpPr>
        <p:spPr/>
        <p:txBody>
          <a:bodyPr/>
          <a:lstStyle/>
          <a:p>
            <a:fld id="{779734C1-26E1-4CD7-A367-8EF9014891D9}" type="slidenum">
              <a:rPr lang="en-US" smtClean="0"/>
              <a:t>12</a:t>
            </a:fld>
            <a:endParaRPr lang="en-US"/>
          </a:p>
        </p:txBody>
      </p:sp>
      <p:sp>
        <p:nvSpPr>
          <p:cNvPr id="7" name="Title 1"/>
          <p:cNvSpPr>
            <a:spLocks noGrp="1"/>
          </p:cNvSpPr>
          <p:nvPr>
            <p:ph idx="1"/>
          </p:nvPr>
        </p:nvSpPr>
        <p:spPr>
          <a:xfrm>
            <a:off x="467544" y="1628800"/>
            <a:ext cx="8229600" cy="4389120"/>
          </a:xfrm>
        </p:spPr>
        <p:txBody>
          <a:bodyPr>
            <a:noAutofit/>
          </a:bodyPr>
          <a:lstStyle/>
          <a:p>
            <a:r>
              <a:rPr lang="en-MY" sz="1800" dirty="0"/>
              <a:t>The </a:t>
            </a:r>
            <a:r>
              <a:rPr lang="en-MY" sz="1800" dirty="0" smtClean="0"/>
              <a:t>parties </a:t>
            </a:r>
            <a:r>
              <a:rPr lang="en-MY" sz="1800" dirty="0"/>
              <a:t>were originally Hindus husband and wife; they were married pursuant to a civil ceremony of marriage that was registered on 26 July 2001 pursuant to the Law Reform (Marriage and Divorce) Act 1976 (the 1976 Act). There were two children of the marriage, both boys: </a:t>
            </a:r>
            <a:r>
              <a:rPr lang="en-MY" sz="1800" dirty="0" err="1"/>
              <a:t>Dharvin</a:t>
            </a:r>
            <a:r>
              <a:rPr lang="en-MY" sz="1800" dirty="0"/>
              <a:t> Joshua aged 4 and </a:t>
            </a:r>
            <a:r>
              <a:rPr lang="en-MY" sz="1800" dirty="0" err="1"/>
              <a:t>Sharvin</a:t>
            </a:r>
            <a:r>
              <a:rPr lang="en-MY" sz="1800" dirty="0"/>
              <a:t> aged 2. The husband converted himself and the elder son to Islam on 18 May 2006. Later, the wife received a notice dated 14 July 2006 from the Registrar of the </a:t>
            </a:r>
            <a:r>
              <a:rPr lang="en-MY" sz="1800" dirty="0" err="1"/>
              <a:t>Syariah</a:t>
            </a:r>
            <a:r>
              <a:rPr lang="en-MY" sz="1800" dirty="0"/>
              <a:t> High Court Kuala Lumpur informing her that her husband had commenced proceedings in the </a:t>
            </a:r>
            <a:r>
              <a:rPr lang="en-MY" sz="1800" dirty="0" err="1"/>
              <a:t>Syariah</a:t>
            </a:r>
            <a:r>
              <a:rPr lang="en-MY" sz="1800" dirty="0"/>
              <a:t> High Court for the dissolution of the marriage and custody of the elder son. He filed the application in the </a:t>
            </a:r>
            <a:r>
              <a:rPr lang="en-MY" sz="1800" dirty="0" err="1"/>
              <a:t>Syariah</a:t>
            </a:r>
            <a:r>
              <a:rPr lang="en-MY" sz="1800" dirty="0"/>
              <a:t> High Court on 23 May 2006. An interim custody order in respect of the converted son was issued to the husband by the </a:t>
            </a:r>
            <a:r>
              <a:rPr lang="en-MY" sz="1800" dirty="0" err="1"/>
              <a:t>Syariah</a:t>
            </a:r>
            <a:r>
              <a:rPr lang="en-MY" sz="1800" dirty="0"/>
              <a:t> High Court. On 4 August 2006, which was 2 months and 18 days after the husband's conversion and knowing that the husband had taken proceedings in the </a:t>
            </a:r>
            <a:r>
              <a:rPr lang="en-MY" sz="1800" dirty="0" err="1"/>
              <a:t>Syariah</a:t>
            </a:r>
            <a:r>
              <a:rPr lang="en-MY" sz="1800" dirty="0"/>
              <a:t> High Court, the wife filed a petition for the dissolution of the marriage pursuant to s. 51 of the 1976 Act coupled with an application for custody and ancillary reliefs in the High Court. The wife did not object to the husband's conversion to Islam.</a:t>
            </a:r>
          </a:p>
        </p:txBody>
      </p:sp>
    </p:spTree>
    <p:extLst>
      <p:ext uri="{BB962C8B-B14F-4D97-AF65-F5344CB8AC3E}">
        <p14:creationId xmlns:p14="http://schemas.microsoft.com/office/powerpoint/2010/main" val="77875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ctrTitle"/>
          </p:nvPr>
        </p:nvSpPr>
        <p:spPr>
          <a:xfrm>
            <a:off x="467544" y="620688"/>
            <a:ext cx="8143056" cy="1224136"/>
          </a:xfrm>
        </p:spPr>
        <p:txBody>
          <a:bodyPr>
            <a:normAutofit/>
          </a:bodyPr>
          <a:lstStyle/>
          <a:p>
            <a:pPr algn="l" eaLnBrk="1" hangingPunct="1">
              <a:defRPr/>
            </a:pPr>
            <a:r>
              <a:rPr lang="en-GB" sz="4400" dirty="0" smtClean="0">
                <a:solidFill>
                  <a:srgbClr val="E31D56"/>
                </a:solidFill>
              </a:rPr>
              <a:t>What happen:</a:t>
            </a:r>
            <a:endParaRPr lang="en-US" sz="4400" dirty="0" smtClean="0">
              <a:solidFill>
                <a:srgbClr val="E31D56"/>
              </a:solidFill>
            </a:endParaRPr>
          </a:p>
        </p:txBody>
      </p:sp>
      <p:sp>
        <p:nvSpPr>
          <p:cNvPr id="43011" name="Rectangle 3"/>
          <p:cNvSpPr>
            <a:spLocks noGrp="1" noChangeArrowheads="1"/>
          </p:cNvSpPr>
          <p:nvPr>
            <p:ph type="subTitle" idx="1"/>
          </p:nvPr>
        </p:nvSpPr>
        <p:spPr>
          <a:xfrm>
            <a:off x="457200" y="1773238"/>
            <a:ext cx="8382000" cy="4627562"/>
          </a:xfrm>
        </p:spPr>
        <p:txBody>
          <a:bodyPr>
            <a:normAutofit fontScale="92500" lnSpcReduction="10000"/>
          </a:bodyPr>
          <a:lstStyle/>
          <a:p>
            <a:pPr marR="0" algn="l" eaLnBrk="1" hangingPunct="1"/>
            <a:endParaRPr lang="en-GB" dirty="0" smtClean="0"/>
          </a:p>
          <a:p>
            <a:pPr marR="0" algn="l"/>
            <a:r>
              <a:rPr lang="en-GB" sz="2800" dirty="0" smtClean="0">
                <a:solidFill>
                  <a:srgbClr val="E31D56"/>
                </a:solidFill>
              </a:rPr>
              <a:t>1) if one of the parties is non-Muslim?</a:t>
            </a:r>
            <a:endParaRPr lang="en-GB" dirty="0" smtClean="0"/>
          </a:p>
          <a:p>
            <a:pPr marR="0" algn="l" eaLnBrk="1" hangingPunct="1"/>
            <a:endParaRPr lang="en-GB" dirty="0" smtClean="0"/>
          </a:p>
          <a:p>
            <a:pPr marR="0" algn="l" eaLnBrk="1" hangingPunct="1"/>
            <a:r>
              <a:rPr lang="en-GB" dirty="0" smtClean="0"/>
              <a:t>As in the cases of:</a:t>
            </a:r>
          </a:p>
          <a:p>
            <a:pPr marR="0" algn="l" eaLnBrk="1" hangingPunct="1"/>
            <a:r>
              <a:rPr lang="en-GB" dirty="0" err="1" smtClean="0">
                <a:solidFill>
                  <a:srgbClr val="C00000"/>
                </a:solidFill>
                <a:latin typeface="Arial Black" pitchFamily="34" charset="0"/>
              </a:rPr>
              <a:t>G.Rethinasamy</a:t>
            </a:r>
            <a:r>
              <a:rPr lang="en-GB" dirty="0" smtClean="0">
                <a:solidFill>
                  <a:srgbClr val="C00000"/>
                </a:solidFill>
                <a:latin typeface="Arial Black" pitchFamily="34" charset="0"/>
              </a:rPr>
              <a:t> v MAIPP </a:t>
            </a:r>
            <a:r>
              <a:rPr lang="en-GB" sz="2400" dirty="0" smtClean="0">
                <a:latin typeface="Arial Black" pitchFamily="34" charset="0"/>
              </a:rPr>
              <a:t>(1993) 2 MLJ 166</a:t>
            </a:r>
          </a:p>
          <a:p>
            <a:pPr marR="0" algn="l" eaLnBrk="1" hangingPunct="1"/>
            <a:endParaRPr lang="en-GB" sz="2400" dirty="0" smtClean="0">
              <a:latin typeface="Arial Black" pitchFamily="34" charset="0"/>
            </a:endParaRPr>
          </a:p>
          <a:p>
            <a:pPr marR="0" algn="l" eaLnBrk="1" hangingPunct="1"/>
            <a:endParaRPr lang="en-GB" sz="2400" dirty="0">
              <a:latin typeface="Arial Black" pitchFamily="34" charset="0"/>
            </a:endParaRPr>
          </a:p>
          <a:p>
            <a:pPr marR="0" algn="l" eaLnBrk="1" hangingPunct="1"/>
            <a:endParaRPr lang="en-GB" sz="2400" dirty="0" smtClean="0">
              <a:latin typeface="Arial Black" pitchFamily="34" charset="0"/>
            </a:endParaRPr>
          </a:p>
          <a:p>
            <a:pPr marR="0" algn="l" eaLnBrk="1" hangingPunct="1"/>
            <a:endParaRPr lang="en-GB" sz="2400" dirty="0">
              <a:latin typeface="Arial Black" pitchFamily="34" charset="0"/>
            </a:endParaRPr>
          </a:p>
          <a:p>
            <a:pPr marR="0" algn="l" eaLnBrk="1" hangingPunct="1"/>
            <a:endParaRPr lang="en-GB" sz="2400" dirty="0" smtClean="0">
              <a:latin typeface="Arial Black" pitchFamily="34" charset="0"/>
            </a:endParaRPr>
          </a:p>
          <a:p>
            <a:pPr marR="0" algn="l" eaLnBrk="1" hangingPunct="1"/>
            <a:r>
              <a:rPr lang="en-GB" sz="2400" dirty="0" smtClean="0">
                <a:latin typeface="Arial Black" pitchFamily="34" charset="0"/>
              </a:rPr>
              <a:t>See AILM at p. 231-237</a:t>
            </a:r>
          </a:p>
          <a:p>
            <a:pPr marR="0" eaLnBrk="1" hangingPunct="1"/>
            <a:endParaRPr lang="en-GB" sz="2400" dirty="0" smtClean="0">
              <a:latin typeface="Arial Black" pitchFamily="34" charset="0"/>
            </a:endParaRPr>
          </a:p>
          <a:p>
            <a:pPr marR="0" algn="l" eaLnBrk="1" hangingPunct="1"/>
            <a:endParaRPr lang="en-US" sz="2400" dirty="0" smtClean="0">
              <a:latin typeface="Arial Black" pitchFamily="34" charset="0"/>
            </a:endParaRPr>
          </a:p>
        </p:txBody>
      </p:sp>
      <p:sp>
        <p:nvSpPr>
          <p:cNvPr id="5" name="Footer Placeholder 4"/>
          <p:cNvSpPr>
            <a:spLocks noGrp="1"/>
          </p:cNvSpPr>
          <p:nvPr>
            <p:ph type="ftr" sz="quarter" idx="11"/>
          </p:nvPr>
        </p:nvSpPr>
        <p:spPr/>
        <p:txBody>
          <a:bodyPr/>
          <a:lstStyle/>
          <a:p>
            <a:pPr>
              <a:defRPr/>
            </a:pPr>
            <a:r>
              <a:rPr lang="en-US" smtClean="0"/>
              <a:t>ZULFAKAR/HHLC-IIUM/2015</a:t>
            </a:r>
            <a:endParaRPr lang="en-US"/>
          </a:p>
        </p:txBody>
      </p:sp>
      <p:sp>
        <p:nvSpPr>
          <p:cNvPr id="4" name="Slide Number Placeholder 3"/>
          <p:cNvSpPr>
            <a:spLocks noGrp="1"/>
          </p:cNvSpPr>
          <p:nvPr>
            <p:ph type="sldNum" sz="quarter" idx="12"/>
          </p:nvPr>
        </p:nvSpPr>
        <p:spPr/>
        <p:txBody>
          <a:bodyPr/>
          <a:lstStyle/>
          <a:p>
            <a:pPr>
              <a:defRPr/>
            </a:pPr>
            <a:fld id="{3642D6DE-6E0C-4D74-A2F5-4751D1523F24}"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ctrTitle"/>
          </p:nvPr>
        </p:nvSpPr>
        <p:spPr/>
        <p:txBody>
          <a:bodyPr>
            <a:normAutofit/>
          </a:bodyPr>
          <a:lstStyle/>
          <a:p>
            <a:pPr algn="l" eaLnBrk="1" hangingPunct="1">
              <a:defRPr/>
            </a:pPr>
            <a:r>
              <a:rPr lang="en-GB" sz="3100" dirty="0" smtClean="0">
                <a:solidFill>
                  <a:srgbClr val="FF0000"/>
                </a:solidFill>
                <a:effectLst/>
              </a:rPr>
              <a:t>Or (2) the matter (subject-matter) also found in Federal law?</a:t>
            </a:r>
            <a:endParaRPr lang="en-US" sz="3100" dirty="0" smtClean="0">
              <a:solidFill>
                <a:srgbClr val="FF0000"/>
              </a:solidFill>
              <a:effectLst/>
            </a:endParaRPr>
          </a:p>
        </p:txBody>
      </p:sp>
      <p:sp>
        <p:nvSpPr>
          <p:cNvPr id="58371" name="Rectangle 3"/>
          <p:cNvSpPr>
            <a:spLocks noGrp="1" noChangeArrowheads="1"/>
          </p:cNvSpPr>
          <p:nvPr>
            <p:ph type="subTitle" idx="1"/>
          </p:nvPr>
        </p:nvSpPr>
        <p:spPr/>
        <p:txBody>
          <a:bodyPr>
            <a:normAutofit lnSpcReduction="10000"/>
          </a:bodyPr>
          <a:lstStyle/>
          <a:p>
            <a:pPr algn="ctr" eaLnBrk="1" hangingPunct="1"/>
            <a:r>
              <a:rPr lang="en-GB" dirty="0" smtClean="0"/>
              <a:t>As in the case of:</a:t>
            </a:r>
          </a:p>
          <a:p>
            <a:pPr algn="l" eaLnBrk="1" hangingPunct="1"/>
            <a:r>
              <a:rPr lang="en-GB" dirty="0" err="1" smtClean="0">
                <a:latin typeface="Arial Black" pitchFamily="34" charset="0"/>
              </a:rPr>
              <a:t>Sukma</a:t>
            </a:r>
            <a:r>
              <a:rPr lang="en-GB" dirty="0" smtClean="0">
                <a:latin typeface="Arial Black" pitchFamily="34" charset="0"/>
              </a:rPr>
              <a:t> </a:t>
            </a:r>
            <a:r>
              <a:rPr lang="en-GB" dirty="0" err="1" smtClean="0">
                <a:latin typeface="Arial Black" pitchFamily="34" charset="0"/>
              </a:rPr>
              <a:t>Darmawan</a:t>
            </a:r>
            <a:r>
              <a:rPr lang="en-GB" dirty="0" smtClean="0">
                <a:latin typeface="Arial Black" pitchFamily="34" charset="0"/>
              </a:rPr>
              <a:t> v. </a:t>
            </a:r>
            <a:r>
              <a:rPr lang="en-GB" dirty="0" err="1" smtClean="0">
                <a:latin typeface="Arial Black" pitchFamily="34" charset="0"/>
              </a:rPr>
              <a:t>Ketua</a:t>
            </a:r>
            <a:r>
              <a:rPr lang="en-GB" dirty="0" smtClean="0">
                <a:latin typeface="Arial Black" pitchFamily="34" charset="0"/>
              </a:rPr>
              <a:t> </a:t>
            </a:r>
            <a:r>
              <a:rPr lang="en-GB" dirty="0" err="1" smtClean="0">
                <a:latin typeface="Arial Black" pitchFamily="34" charset="0"/>
              </a:rPr>
              <a:t>Pengarah</a:t>
            </a:r>
            <a:r>
              <a:rPr lang="en-GB" dirty="0" smtClean="0">
                <a:latin typeface="Arial Black" pitchFamily="34" charset="0"/>
              </a:rPr>
              <a:t> </a:t>
            </a:r>
            <a:r>
              <a:rPr lang="en-GB" dirty="0" err="1" smtClean="0">
                <a:latin typeface="Arial Black" pitchFamily="34" charset="0"/>
              </a:rPr>
              <a:t>Penjara</a:t>
            </a:r>
            <a:r>
              <a:rPr lang="en-GB" dirty="0" smtClean="0">
                <a:latin typeface="Arial Black" pitchFamily="34" charset="0"/>
              </a:rPr>
              <a:t> Malaysia</a:t>
            </a:r>
          </a:p>
          <a:p>
            <a:pPr algn="l" eaLnBrk="1" hangingPunct="1"/>
            <a:r>
              <a:rPr lang="en-GB" dirty="0" smtClean="0">
                <a:latin typeface="Arial Black" pitchFamily="34" charset="0"/>
              </a:rPr>
              <a:t>(1999) 3 CLJ 266.</a:t>
            </a:r>
            <a:endParaRPr lang="en-US" dirty="0" smtClean="0">
              <a:latin typeface="Arial Black" pitchFamily="34" charset="0"/>
            </a:endParaRPr>
          </a:p>
        </p:txBody>
      </p:sp>
      <p:sp>
        <p:nvSpPr>
          <p:cNvPr id="4" name="Slide Number Placeholder 3"/>
          <p:cNvSpPr>
            <a:spLocks noGrp="1"/>
          </p:cNvSpPr>
          <p:nvPr>
            <p:ph type="sldNum" sz="quarter" idx="12"/>
          </p:nvPr>
        </p:nvSpPr>
        <p:spPr/>
        <p:txBody>
          <a:bodyPr/>
          <a:lstStyle/>
          <a:p>
            <a:fld id="{779734C1-26E1-4CD7-A367-8EF9014891D9}" type="slidenum">
              <a:rPr lang="en-US" smtClean="0"/>
              <a:t>14</a:t>
            </a:fld>
            <a:endParaRPr lang="en-US"/>
          </a:p>
        </p:txBody>
      </p:sp>
      <p:sp>
        <p:nvSpPr>
          <p:cNvPr id="5" name="Footer Placeholder 4"/>
          <p:cNvSpPr>
            <a:spLocks noGrp="1"/>
          </p:cNvSpPr>
          <p:nvPr>
            <p:ph type="ftr" sz="quarter" idx="11"/>
          </p:nvPr>
        </p:nvSpPr>
        <p:spPr/>
        <p:txBody>
          <a:bodyPr/>
          <a:lstStyle/>
          <a:p>
            <a:r>
              <a:rPr lang="en-US" smtClean="0"/>
              <a:t>ZULFAKAR/HHLC-IIUM/2015</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solidFill>
                  <a:srgbClr val="FF0000"/>
                </a:solidFill>
              </a:rPr>
              <a:t>ISSUES ON </a:t>
            </a:r>
            <a:r>
              <a:rPr lang="en-US" dirty="0" smtClean="0">
                <a:solidFill>
                  <a:srgbClr val="FF0000"/>
                </a:solidFill>
              </a:rPr>
              <a:t>HUDUD:</a:t>
            </a:r>
            <a:endParaRPr lang="en-US" dirty="0" smtClean="0">
              <a:solidFill>
                <a:srgbClr val="FF0000"/>
              </a:solidFill>
            </a:endParaRPr>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7CBC8DBE-68B0-450B-BDCB-081413906E45}"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a:lstStyle/>
          <a:p>
            <a:r>
              <a:rPr lang="en-US" smtClean="0"/>
              <a:t>Hudud Offences:</a:t>
            </a:r>
          </a:p>
        </p:txBody>
      </p:sp>
      <p:sp>
        <p:nvSpPr>
          <p:cNvPr id="7171" name="Content Placeholder 4"/>
          <p:cNvSpPr>
            <a:spLocks noGrp="1"/>
          </p:cNvSpPr>
          <p:nvPr>
            <p:ph idx="1"/>
          </p:nvPr>
        </p:nvSpPr>
        <p:spPr/>
        <p:txBody>
          <a:bodyPr/>
          <a:lstStyle/>
          <a:p>
            <a:r>
              <a:rPr lang="en-US" smtClean="0">
                <a:solidFill>
                  <a:srgbClr val="0070C0"/>
                </a:solidFill>
              </a:rPr>
              <a:t>Drinking Wine (syurb al-Khamar)</a:t>
            </a:r>
          </a:p>
          <a:p>
            <a:r>
              <a:rPr lang="en-US" smtClean="0">
                <a:solidFill>
                  <a:srgbClr val="0070C0"/>
                </a:solidFill>
              </a:rPr>
              <a:t>Adultery (zina)</a:t>
            </a:r>
          </a:p>
          <a:p>
            <a:r>
              <a:rPr lang="en-US" smtClean="0">
                <a:solidFill>
                  <a:srgbClr val="0070C0"/>
                </a:solidFill>
              </a:rPr>
              <a:t>False Accusation (qadhaf)</a:t>
            </a:r>
          </a:p>
          <a:p>
            <a:r>
              <a:rPr lang="en-US" smtClean="0">
                <a:solidFill>
                  <a:srgbClr val="FF0000"/>
                </a:solidFill>
              </a:rPr>
              <a:t>Theft (sariqah)</a:t>
            </a:r>
          </a:p>
          <a:p>
            <a:r>
              <a:rPr lang="en-US" smtClean="0">
                <a:solidFill>
                  <a:srgbClr val="FF0000"/>
                </a:solidFill>
              </a:rPr>
              <a:t>Armed Robbery</a:t>
            </a:r>
          </a:p>
          <a:p>
            <a:r>
              <a:rPr lang="en-US" smtClean="0">
                <a:solidFill>
                  <a:srgbClr val="FF0000"/>
                </a:solidFill>
              </a:rPr>
              <a:t>Apostasy (murtad)</a:t>
            </a:r>
          </a:p>
          <a:p>
            <a:endParaRPr lang="en-US" smtClean="0"/>
          </a:p>
        </p:txBody>
      </p:sp>
      <p:sp>
        <p:nvSpPr>
          <p:cNvPr id="2" name="Footer Placeholder 1"/>
          <p:cNvSpPr>
            <a:spLocks noGrp="1"/>
          </p:cNvSpPr>
          <p:nvPr>
            <p:ph type="ftr" sz="quarter" idx="11"/>
          </p:nvPr>
        </p:nvSpPr>
        <p:spPr/>
        <p:txBody>
          <a:bodyPr/>
          <a:lstStyle/>
          <a:p>
            <a:pPr>
              <a:defRPr/>
            </a:pPr>
            <a:r>
              <a:rPr lang="en-US" smtClean="0"/>
              <a:t>ZULFAKAR/HHLC-IIUM/2015</a:t>
            </a:r>
            <a:endParaRPr lang="en-US"/>
          </a:p>
        </p:txBody>
      </p:sp>
      <p:sp>
        <p:nvSpPr>
          <p:cNvPr id="3" name="Slide Number Placeholder 2"/>
          <p:cNvSpPr>
            <a:spLocks noGrp="1"/>
          </p:cNvSpPr>
          <p:nvPr>
            <p:ph type="sldNum" sz="quarter" idx="12"/>
          </p:nvPr>
        </p:nvSpPr>
        <p:spPr/>
        <p:txBody>
          <a:bodyPr/>
          <a:lstStyle/>
          <a:p>
            <a:pPr>
              <a:defRPr/>
            </a:pPr>
            <a:fld id="{7F36F848-D6A7-4EF3-8C0C-E9DF972E1146}"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qisas (retaliation)</a:t>
            </a:r>
          </a:p>
        </p:txBody>
      </p:sp>
      <p:sp>
        <p:nvSpPr>
          <p:cNvPr id="8195" name="Content Placeholder 2"/>
          <p:cNvSpPr>
            <a:spLocks noGrp="1"/>
          </p:cNvSpPr>
          <p:nvPr>
            <p:ph idx="1"/>
          </p:nvPr>
        </p:nvSpPr>
        <p:spPr/>
        <p:txBody>
          <a:bodyPr/>
          <a:lstStyle/>
          <a:p>
            <a:pPr>
              <a:buFont typeface="Arial" pitchFamily="34" charset="0"/>
              <a:buNone/>
            </a:pPr>
            <a:r>
              <a:rPr lang="en-US" smtClean="0"/>
              <a:t>1. </a:t>
            </a:r>
            <a:r>
              <a:rPr lang="en-US" b="1" smtClean="0">
                <a:solidFill>
                  <a:srgbClr val="FF0000"/>
                </a:solidFill>
              </a:rPr>
              <a:t>crimes against life</a:t>
            </a:r>
            <a:r>
              <a:rPr lang="en-US" smtClean="0"/>
              <a:t>. “ a life for a life”</a:t>
            </a:r>
          </a:p>
          <a:p>
            <a:r>
              <a:rPr lang="en-US" smtClean="0"/>
              <a:t>But can be substituted by diyat (bloodmoney)</a:t>
            </a:r>
          </a:p>
          <a:p>
            <a:r>
              <a:rPr lang="en-US" smtClean="0"/>
              <a:t>Or pardon by the victim family.</a:t>
            </a:r>
          </a:p>
          <a:p>
            <a:endParaRPr lang="en-US" smtClean="0"/>
          </a:p>
          <a:p>
            <a:pPr>
              <a:buFont typeface="Arial" pitchFamily="34" charset="0"/>
              <a:buNone/>
            </a:pPr>
            <a:r>
              <a:rPr lang="en-US" smtClean="0"/>
              <a:t>2. </a:t>
            </a:r>
            <a:r>
              <a:rPr lang="en-US" b="1" smtClean="0">
                <a:solidFill>
                  <a:srgbClr val="C00000"/>
                </a:solidFill>
              </a:rPr>
              <a:t>Crimes against body</a:t>
            </a:r>
            <a:r>
              <a:rPr lang="en-US" smtClean="0"/>
              <a:t>. “an eye for an eye”</a:t>
            </a:r>
          </a:p>
          <a:p>
            <a:pPr>
              <a:buFont typeface="Arial" pitchFamily="34" charset="0"/>
              <a:buNone/>
            </a:pPr>
            <a:r>
              <a:rPr lang="en-US" smtClean="0"/>
              <a:t>Eg. Injury, wound etc.</a:t>
            </a:r>
          </a:p>
          <a:p>
            <a:pPr>
              <a:buFont typeface="Arial" pitchFamily="34" charset="0"/>
              <a:buNone/>
            </a:pPr>
            <a:r>
              <a:rPr lang="en-US" smtClean="0"/>
              <a:t>Either retaliation or compensation.</a:t>
            </a:r>
          </a:p>
        </p:txBody>
      </p:sp>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B50F34EB-E8ED-495E-A007-A4F48B8F3481}"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mtClean="0"/>
              <a:t>Ta’zir (discretionary punishment)</a:t>
            </a:r>
          </a:p>
        </p:txBody>
      </p:sp>
      <p:sp>
        <p:nvSpPr>
          <p:cNvPr id="9219" name="Content Placeholder 2"/>
          <p:cNvSpPr>
            <a:spLocks noGrp="1"/>
          </p:cNvSpPr>
          <p:nvPr>
            <p:ph idx="1"/>
          </p:nvPr>
        </p:nvSpPr>
        <p:spPr/>
        <p:txBody>
          <a:bodyPr>
            <a:normAutofit/>
          </a:bodyPr>
          <a:lstStyle/>
          <a:p>
            <a:r>
              <a:rPr lang="en-US" smtClean="0"/>
              <a:t>1. other than hudud &amp; qisas </a:t>
            </a:r>
          </a:p>
          <a:p>
            <a:endParaRPr lang="en-US" smtClean="0"/>
          </a:p>
          <a:p>
            <a:r>
              <a:rPr lang="en-US" smtClean="0"/>
              <a:t>2. if hudud punishment cannot be carried out</a:t>
            </a:r>
          </a:p>
          <a:p>
            <a:endParaRPr lang="en-US" smtClean="0"/>
          </a:p>
          <a:p>
            <a:r>
              <a:rPr lang="en-US" smtClean="0"/>
              <a:t>Types:</a:t>
            </a:r>
          </a:p>
          <a:p>
            <a:r>
              <a:rPr lang="en-US" smtClean="0"/>
              <a:t>Ranging from admonition(remind) to death penalty.</a:t>
            </a:r>
          </a:p>
          <a:p>
            <a:r>
              <a:rPr lang="en-US" smtClean="0"/>
              <a:t>Eg. reprimand, fine, imprisonment, flogging</a:t>
            </a:r>
          </a:p>
        </p:txBody>
      </p:sp>
      <p:sp>
        <p:nvSpPr>
          <p:cNvPr id="4" name="Footer Placeholder 3"/>
          <p:cNvSpPr>
            <a:spLocks noGrp="1"/>
          </p:cNvSpPr>
          <p:nvPr>
            <p:ph type="ftr" sz="quarter" idx="11"/>
          </p:nvPr>
        </p:nvSpPr>
        <p:spPr/>
        <p:txBody>
          <a:bodyPr/>
          <a:lstStyle/>
          <a:p>
            <a:pPr>
              <a:defRPr/>
            </a:pPr>
            <a:r>
              <a:rPr lang="en-US" smtClean="0"/>
              <a:t>ZULFAKAR/HHLC-IIUM/2015</a:t>
            </a:r>
            <a:endParaRPr lang="en-US"/>
          </a:p>
        </p:txBody>
      </p:sp>
      <p:sp>
        <p:nvSpPr>
          <p:cNvPr id="5" name="Slide Number Placeholder 4"/>
          <p:cNvSpPr>
            <a:spLocks noGrp="1"/>
          </p:cNvSpPr>
          <p:nvPr>
            <p:ph type="sldNum" sz="quarter" idx="12"/>
          </p:nvPr>
        </p:nvSpPr>
        <p:spPr/>
        <p:txBody>
          <a:bodyPr/>
          <a:lstStyle/>
          <a:p>
            <a:pPr>
              <a:defRPr/>
            </a:pPr>
            <a:fld id="{C289DBFF-34C1-4DCD-B72D-7A4EDDB13877}"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Philosophy of Punishment</a:t>
            </a:r>
          </a:p>
        </p:txBody>
      </p:sp>
      <p:sp>
        <p:nvSpPr>
          <p:cNvPr id="15363" name="Content Placeholder 2"/>
          <p:cNvSpPr>
            <a:spLocks noGrp="1"/>
          </p:cNvSpPr>
          <p:nvPr>
            <p:ph idx="1"/>
          </p:nvPr>
        </p:nvSpPr>
        <p:spPr/>
        <p:txBody>
          <a:bodyPr>
            <a:normAutofit/>
          </a:bodyPr>
          <a:lstStyle/>
          <a:p>
            <a:pPr eaLnBrk="1" hangingPunct="1"/>
            <a:r>
              <a:rPr lang="en-US" smtClean="0"/>
              <a:t>1. Vengeance (revenge)/ retribution</a:t>
            </a:r>
          </a:p>
          <a:p>
            <a:pPr eaLnBrk="1" hangingPunct="1"/>
            <a:r>
              <a:rPr lang="en-US" smtClean="0"/>
              <a:t>2. Retaliation (qisas)</a:t>
            </a:r>
          </a:p>
          <a:p>
            <a:pPr eaLnBrk="1" hangingPunct="1"/>
            <a:r>
              <a:rPr lang="en-US" smtClean="0"/>
              <a:t>3. Compensation (diyat)</a:t>
            </a:r>
          </a:p>
          <a:p>
            <a:pPr eaLnBrk="1" hangingPunct="1"/>
            <a:r>
              <a:rPr lang="en-US" smtClean="0"/>
              <a:t>4. Deterrence / prevention</a:t>
            </a:r>
          </a:p>
          <a:p>
            <a:pPr eaLnBrk="1" hangingPunct="1"/>
            <a:r>
              <a:rPr lang="en-US" smtClean="0"/>
              <a:t>5. Rehabilitation</a:t>
            </a:r>
          </a:p>
          <a:p>
            <a:pPr eaLnBrk="1" hangingPunct="1">
              <a:buFont typeface="Arial" pitchFamily="34" charset="0"/>
              <a:buNone/>
            </a:pPr>
            <a:r>
              <a:rPr lang="en-US" smtClean="0">
                <a:solidFill>
                  <a:srgbClr val="FF0000"/>
                </a:solidFill>
              </a:rPr>
              <a:t>Note: before punishment to be executed:</a:t>
            </a:r>
          </a:p>
          <a:p>
            <a:pPr eaLnBrk="1" hangingPunct="1"/>
            <a:r>
              <a:rPr lang="en-US" smtClean="0"/>
              <a:t>1. as a last resort</a:t>
            </a:r>
          </a:p>
          <a:p>
            <a:pPr eaLnBrk="1" hangingPunct="1"/>
            <a:r>
              <a:rPr lang="en-US" smtClean="0"/>
              <a:t>2. fulfill all conditions</a:t>
            </a:r>
          </a:p>
          <a:p>
            <a:pPr eaLnBrk="1" hangingPunct="1"/>
            <a:endParaRPr lang="en-US" smtClean="0"/>
          </a:p>
        </p:txBody>
      </p:sp>
      <p:sp>
        <p:nvSpPr>
          <p:cNvPr id="5" name="Footer Placeholder 4"/>
          <p:cNvSpPr>
            <a:spLocks noGrp="1"/>
          </p:cNvSpPr>
          <p:nvPr>
            <p:ph type="ftr" sz="quarter" idx="11"/>
          </p:nvPr>
        </p:nvSpPr>
        <p:spPr/>
        <p:txBody>
          <a:bodyPr/>
          <a:lstStyle/>
          <a:p>
            <a:pPr>
              <a:defRPr/>
            </a:pPr>
            <a:r>
              <a:rPr lang="en-US" smtClean="0"/>
              <a:t>ZULFAKAR/HHLC-IIUM/2015</a:t>
            </a:r>
            <a:endParaRPr lang="en-US"/>
          </a:p>
        </p:txBody>
      </p:sp>
      <p:sp>
        <p:nvSpPr>
          <p:cNvPr id="4" name="Slide Number Placeholder 3"/>
          <p:cNvSpPr>
            <a:spLocks noGrp="1"/>
          </p:cNvSpPr>
          <p:nvPr>
            <p:ph type="sldNum" sz="quarter" idx="12"/>
          </p:nvPr>
        </p:nvSpPr>
        <p:spPr/>
        <p:txBody>
          <a:bodyPr/>
          <a:lstStyle/>
          <a:p>
            <a:pPr>
              <a:defRPr/>
            </a:pPr>
            <a:fld id="{427DD9B4-6A25-40E7-B37E-896E277EDCE0}"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Hudud: special features</a:t>
            </a:r>
          </a:p>
        </p:txBody>
      </p:sp>
      <p:sp>
        <p:nvSpPr>
          <p:cNvPr id="16387" name="Content Placeholder 2"/>
          <p:cNvSpPr>
            <a:spLocks noGrp="1"/>
          </p:cNvSpPr>
          <p:nvPr>
            <p:ph idx="1"/>
          </p:nvPr>
        </p:nvSpPr>
        <p:spPr/>
        <p:txBody>
          <a:bodyPr/>
          <a:lstStyle/>
          <a:p>
            <a:pPr eaLnBrk="1" hangingPunct="1">
              <a:buFont typeface="Arial" pitchFamily="34" charset="0"/>
              <a:buNone/>
            </a:pPr>
            <a:r>
              <a:rPr lang="en-US" smtClean="0"/>
              <a:t>1. Must be proved at the degree of certainty</a:t>
            </a:r>
          </a:p>
          <a:p>
            <a:pPr eaLnBrk="1" hangingPunct="1">
              <a:buFont typeface="Arial" pitchFamily="34" charset="0"/>
              <a:buNone/>
            </a:pPr>
            <a:r>
              <a:rPr lang="en-US" smtClean="0"/>
              <a:t>          ie. 100%</a:t>
            </a:r>
          </a:p>
          <a:p>
            <a:pPr eaLnBrk="1" hangingPunct="1">
              <a:buFont typeface="Arial" pitchFamily="34" charset="0"/>
              <a:buNone/>
            </a:pPr>
            <a:r>
              <a:rPr lang="en-US" smtClean="0"/>
              <a:t>2. If there is slight doubt, hudud punishment will not be implemented.</a:t>
            </a:r>
          </a:p>
          <a:p>
            <a:pPr eaLnBrk="1" hangingPunct="1">
              <a:buFont typeface="Arial" pitchFamily="34" charset="0"/>
              <a:buNone/>
            </a:pPr>
            <a:r>
              <a:rPr lang="en-US" smtClean="0"/>
              <a:t>3. To acquit guilty person is better than to punish innocent person.</a:t>
            </a:r>
          </a:p>
          <a:p>
            <a:pPr eaLnBrk="1" hangingPunct="1">
              <a:buFont typeface="Arial" pitchFamily="34" charset="0"/>
              <a:buNone/>
            </a:pPr>
            <a:r>
              <a:rPr lang="en-US" smtClean="0"/>
              <a:t>4. Free from all negating factors</a:t>
            </a:r>
          </a:p>
        </p:txBody>
      </p:sp>
      <p:sp>
        <p:nvSpPr>
          <p:cNvPr id="5" name="Footer Placeholder 4"/>
          <p:cNvSpPr>
            <a:spLocks noGrp="1"/>
          </p:cNvSpPr>
          <p:nvPr>
            <p:ph type="ftr" sz="quarter" idx="11"/>
          </p:nvPr>
        </p:nvSpPr>
        <p:spPr/>
        <p:txBody>
          <a:bodyPr/>
          <a:lstStyle/>
          <a:p>
            <a:pPr>
              <a:defRPr/>
            </a:pPr>
            <a:r>
              <a:rPr lang="en-US" smtClean="0"/>
              <a:t>ZULFAKAR/HHLC-IIUM/2015</a:t>
            </a:r>
            <a:endParaRPr lang="en-US"/>
          </a:p>
        </p:txBody>
      </p:sp>
      <p:sp>
        <p:nvSpPr>
          <p:cNvPr id="4" name="Slide Number Placeholder 3"/>
          <p:cNvSpPr>
            <a:spLocks noGrp="1"/>
          </p:cNvSpPr>
          <p:nvPr>
            <p:ph type="sldNum" sz="quarter" idx="12"/>
          </p:nvPr>
        </p:nvSpPr>
        <p:spPr/>
        <p:txBody>
          <a:bodyPr/>
          <a:lstStyle/>
          <a:p>
            <a:pPr>
              <a:defRPr/>
            </a:pPr>
            <a:fld id="{EE2BD215-D5E5-4F89-8F8D-BD9A92B79D84}"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Hudud and Non-Muslims?</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3 stages:</a:t>
            </a:r>
          </a:p>
          <a:p>
            <a:pPr marL="514350" indent="-514350" eaLnBrk="1" fontAlgn="auto" hangingPunct="1">
              <a:spcAft>
                <a:spcPts val="0"/>
              </a:spcAft>
              <a:buFont typeface="Arial" pitchFamily="34" charset="0"/>
              <a:buAutoNum type="arabicPeriod"/>
              <a:defRPr/>
            </a:pPr>
            <a:r>
              <a:rPr lang="en-US" b="1" dirty="0" smtClean="0">
                <a:solidFill>
                  <a:srgbClr val="FF0000"/>
                </a:solidFill>
              </a:rPr>
              <a:t>Ideally</a:t>
            </a:r>
            <a:r>
              <a:rPr lang="en-US" dirty="0" smtClean="0"/>
              <a:t>, Yes except on matters fall under personal matters </a:t>
            </a:r>
            <a:r>
              <a:rPr lang="en-US" dirty="0" err="1" smtClean="0"/>
              <a:t>eg</a:t>
            </a:r>
            <a:r>
              <a:rPr lang="en-US" dirty="0" smtClean="0"/>
              <a:t>. Drinking wine, fornication (adultery).</a:t>
            </a:r>
          </a:p>
          <a:p>
            <a:pPr marL="514350" indent="-514350" eaLnBrk="1" fontAlgn="auto" hangingPunct="1">
              <a:spcAft>
                <a:spcPts val="0"/>
              </a:spcAft>
              <a:buFont typeface="Arial" pitchFamily="34" charset="0"/>
              <a:buAutoNum type="arabicPeriod"/>
              <a:defRPr/>
            </a:pPr>
            <a:r>
              <a:rPr lang="en-US" dirty="0" smtClean="0"/>
              <a:t> </a:t>
            </a:r>
            <a:r>
              <a:rPr lang="en-US" b="1" dirty="0" smtClean="0">
                <a:solidFill>
                  <a:srgbClr val="002060"/>
                </a:solidFill>
              </a:rPr>
              <a:t>Reality</a:t>
            </a:r>
            <a:r>
              <a:rPr lang="en-US" dirty="0" smtClean="0"/>
              <a:t>: our laws, limitation by laws.</a:t>
            </a:r>
          </a:p>
          <a:p>
            <a:pPr marL="514350" indent="-514350" eaLnBrk="1" fontAlgn="auto" hangingPunct="1">
              <a:spcAft>
                <a:spcPts val="0"/>
              </a:spcAft>
              <a:buFont typeface="Arial" pitchFamily="34" charset="0"/>
              <a:buAutoNum type="arabicPeriod"/>
              <a:defRPr/>
            </a:pPr>
            <a:endParaRPr lang="en-US" dirty="0" smtClean="0"/>
          </a:p>
          <a:p>
            <a:pPr marL="514350" indent="-514350" eaLnBrk="1" fontAlgn="auto" hangingPunct="1">
              <a:spcAft>
                <a:spcPts val="0"/>
              </a:spcAft>
              <a:buFont typeface="Arial" pitchFamily="34" charset="0"/>
              <a:buAutoNum type="arabicPeriod"/>
              <a:defRPr/>
            </a:pPr>
            <a:r>
              <a:rPr lang="en-US" b="1" dirty="0" smtClean="0">
                <a:solidFill>
                  <a:srgbClr val="00B050"/>
                </a:solidFill>
              </a:rPr>
              <a:t>Agreeably</a:t>
            </a:r>
            <a:r>
              <a:rPr lang="en-US" smtClean="0"/>
              <a:t>: </a:t>
            </a:r>
            <a:r>
              <a:rPr lang="en-US" smtClean="0"/>
              <a:t>Should only </a:t>
            </a:r>
            <a:r>
              <a:rPr lang="en-US" dirty="0" smtClean="0"/>
              <a:t>apply to Muslims.</a:t>
            </a:r>
          </a:p>
        </p:txBody>
      </p:sp>
      <p:sp>
        <p:nvSpPr>
          <p:cNvPr id="5" name="Footer Placeholder 4"/>
          <p:cNvSpPr>
            <a:spLocks noGrp="1"/>
          </p:cNvSpPr>
          <p:nvPr>
            <p:ph type="ftr" sz="quarter" idx="11"/>
          </p:nvPr>
        </p:nvSpPr>
        <p:spPr/>
        <p:txBody>
          <a:bodyPr/>
          <a:lstStyle/>
          <a:p>
            <a:pPr>
              <a:defRPr/>
            </a:pPr>
            <a:r>
              <a:rPr lang="en-US" smtClean="0"/>
              <a:t>ZULFAKAR/HHLC-IIUM/2015</a:t>
            </a:r>
            <a:endParaRPr lang="en-US"/>
          </a:p>
        </p:txBody>
      </p:sp>
      <p:sp>
        <p:nvSpPr>
          <p:cNvPr id="4" name="Slide Number Placeholder 3"/>
          <p:cNvSpPr>
            <a:spLocks noGrp="1"/>
          </p:cNvSpPr>
          <p:nvPr>
            <p:ph type="sldNum" sz="quarter" idx="12"/>
          </p:nvPr>
        </p:nvSpPr>
        <p:spPr/>
        <p:txBody>
          <a:bodyPr/>
          <a:lstStyle/>
          <a:p>
            <a:pPr>
              <a:defRPr/>
            </a:pPr>
            <a:fld id="{1DEF5496-C1E6-4A69-A1FA-D08510FDCF61}" type="slidenum">
              <a:rPr lang="en-US" smtClean="0"/>
              <a:pPr>
                <a:defRPr/>
              </a:pPr>
              <a:t>21</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174</TotalTime>
  <Words>1198</Words>
  <Application>Microsoft Office PowerPoint</Application>
  <PresentationFormat>On-screen Show (4:3)</PresentationFormat>
  <Paragraphs>159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ISLAMIC LEGAL SYSTEM SHA 1032 PART 4</vt:lpstr>
      <vt:lpstr> Jurisdictional conflict</vt:lpstr>
      <vt:lpstr>Prior to 1988 Amendment</vt:lpstr>
      <vt:lpstr>Cases prior to 1988 Amendment</vt:lpstr>
      <vt:lpstr>Article 121(1)(A)</vt:lpstr>
      <vt:lpstr>MAIPP V. Shaikh Zolkaffilly  (2003) 3 MLJ 705</vt:lpstr>
      <vt:lpstr>LINA JOY v MAIWP &amp; Others [2007] 4 MLJ 585</vt:lpstr>
      <vt:lpstr>Hibah (gift) vs Probate (will)</vt:lpstr>
      <vt:lpstr>Held:</vt:lpstr>
      <vt:lpstr>Held:</vt:lpstr>
      <vt:lpstr>Subashini v Saravanan [2008] 2 MLJ 147 FC</vt:lpstr>
      <vt:lpstr>Brief fact:</vt:lpstr>
      <vt:lpstr>What happen:</vt:lpstr>
      <vt:lpstr>Or (2) the matter (subject-matter) also found in Federal law?</vt:lpstr>
      <vt:lpstr>ISSUES ON HUDUD:</vt:lpstr>
      <vt:lpstr>Hudud Offences:</vt:lpstr>
      <vt:lpstr>qisas (retaliation)</vt:lpstr>
      <vt:lpstr>Ta’zir (discretionary punishment)</vt:lpstr>
      <vt:lpstr>Philosophy of Punishment</vt:lpstr>
      <vt:lpstr>Hudud: special features</vt:lpstr>
      <vt:lpstr>Hudud and Non-Muslims?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6</cp:revision>
  <dcterms:created xsi:type="dcterms:W3CDTF">2014-08-27T04:55:47Z</dcterms:created>
  <dcterms:modified xsi:type="dcterms:W3CDTF">2015-08-25T04:10:52Z</dcterms:modified>
</cp:coreProperties>
</file>